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0" r:id="rId1"/>
  </p:sldMasterIdLst>
  <p:notesMasterIdLst>
    <p:notesMasterId r:id="rId16"/>
  </p:notesMasterIdLst>
  <p:sldIdLst>
    <p:sldId id="256" r:id="rId2"/>
    <p:sldId id="257" r:id="rId3"/>
    <p:sldId id="272" r:id="rId4"/>
    <p:sldId id="264" r:id="rId5"/>
    <p:sldId id="273" r:id="rId6"/>
    <p:sldId id="275" r:id="rId7"/>
    <p:sldId id="276" r:id="rId8"/>
    <p:sldId id="271" r:id="rId9"/>
    <p:sldId id="274" r:id="rId10"/>
    <p:sldId id="259" r:id="rId11"/>
    <p:sldId id="280" r:id="rId12"/>
    <p:sldId id="281" r:id="rId13"/>
    <p:sldId id="282" r:id="rId14"/>
    <p:sldId id="283" r:id="rId15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 varScale="1">
        <p:scale>
          <a:sx n="55" d="100"/>
          <a:sy n="55" d="100"/>
        </p:scale>
        <p:origin x="-93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A963F8D7-9E1C-4880-AF9F-5A07E2E37EA2}" type="datetimeFigureOut">
              <a:rPr lang="en-US"/>
              <a:pPr>
                <a:defRPr/>
              </a:pPr>
              <a:t>9/14/2010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B5E6602D-88AA-4B71-A076-C1472C97C06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85800"/>
            <a:ext cx="1447800" cy="5794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0" y="6308725"/>
            <a:ext cx="9144000" cy="549275"/>
          </a:xfrm>
          <a:prstGeom prst="rect">
            <a:avLst/>
          </a:prstGeom>
          <a:solidFill>
            <a:srgbClr val="0067B1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s-ES">
              <a:latin typeface="Calibri" pitchFamily="34" charset="0"/>
            </a:endParaRPr>
          </a:p>
        </p:txBody>
      </p:sp>
      <p:grpSp>
        <p:nvGrpSpPr>
          <p:cNvPr id="6" name="Group 21"/>
          <p:cNvGrpSpPr>
            <a:grpSpLocks/>
          </p:cNvGrpSpPr>
          <p:nvPr/>
        </p:nvGrpSpPr>
        <p:grpSpPr bwMode="auto">
          <a:xfrm>
            <a:off x="0" y="0"/>
            <a:ext cx="9215438" cy="1081088"/>
            <a:chOff x="-1" y="0"/>
            <a:chExt cx="9215439" cy="1081088"/>
          </a:xfrm>
        </p:grpSpPr>
        <p:sp>
          <p:nvSpPr>
            <p:cNvPr id="7" name="Rectangle 4"/>
            <p:cNvSpPr>
              <a:spLocks noChangeArrowheads="1"/>
            </p:cNvSpPr>
            <p:nvPr/>
          </p:nvSpPr>
          <p:spPr bwMode="auto">
            <a:xfrm>
              <a:off x="-1" y="0"/>
              <a:ext cx="9144001" cy="1044575"/>
            </a:xfrm>
            <a:prstGeom prst="rect">
              <a:avLst/>
            </a:prstGeom>
            <a:solidFill>
              <a:srgbClr val="0067B1"/>
            </a:solidFill>
            <a:ln w="9360">
              <a:solidFill>
                <a:srgbClr val="0067B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ES">
                <a:latin typeface="Calibri" pitchFamily="34" charset="0"/>
              </a:endParaRPr>
            </a:p>
          </p:txBody>
        </p:sp>
        <p:pic>
          <p:nvPicPr>
            <p:cNvPr id="8" name="Picture 5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0" y="0"/>
              <a:ext cx="1735138" cy="979488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sp>
          <p:nvSpPr>
            <p:cNvPr id="9" name="Rectangle 6"/>
            <p:cNvSpPr>
              <a:spLocks noChangeArrowheads="1"/>
            </p:cNvSpPr>
            <p:nvPr/>
          </p:nvSpPr>
          <p:spPr bwMode="auto">
            <a:xfrm>
              <a:off x="1619249" y="0"/>
              <a:ext cx="1800225" cy="979488"/>
            </a:xfrm>
            <a:prstGeom prst="rect">
              <a:avLst/>
            </a:prstGeom>
            <a:solidFill>
              <a:srgbClr val="FFFFFF"/>
            </a:solidFill>
            <a:ln w="9360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ES">
                <a:latin typeface="Calibri" pitchFamily="34" charset="0"/>
              </a:endParaRPr>
            </a:p>
          </p:txBody>
        </p:sp>
        <p:sp>
          <p:nvSpPr>
            <p:cNvPr id="10" name="Freeform 7"/>
            <p:cNvSpPr>
              <a:spLocks noChangeArrowheads="1"/>
            </p:cNvSpPr>
            <p:nvPr/>
          </p:nvSpPr>
          <p:spPr bwMode="auto">
            <a:xfrm>
              <a:off x="1619249" y="0"/>
              <a:ext cx="1800225" cy="979488"/>
            </a:xfrm>
            <a:custGeom>
              <a:avLst/>
              <a:gdLst>
                <a:gd name="T0" fmla="*/ 5000 w 5001"/>
                <a:gd name="T1" fmla="*/ 0 h 2721"/>
                <a:gd name="T2" fmla="*/ 5000 w 5001"/>
                <a:gd name="T3" fmla="*/ 2720 h 2721"/>
                <a:gd name="T4" fmla="*/ 0 w 5001"/>
                <a:gd name="T5" fmla="*/ 2720 h 2721"/>
                <a:gd name="T6" fmla="*/ 2000 w 5001"/>
                <a:gd name="T7" fmla="*/ 0 h 2721"/>
                <a:gd name="T8" fmla="*/ 5000 w 5001"/>
                <a:gd name="T9" fmla="*/ 0 h 272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001" h="2721">
                  <a:moveTo>
                    <a:pt x="5000" y="0"/>
                  </a:moveTo>
                  <a:lnTo>
                    <a:pt x="5000" y="2720"/>
                  </a:lnTo>
                  <a:lnTo>
                    <a:pt x="0" y="2720"/>
                  </a:lnTo>
                  <a:cubicBezTo>
                    <a:pt x="2000" y="2720"/>
                    <a:pt x="0" y="0"/>
                    <a:pt x="2000" y="0"/>
                  </a:cubicBezTo>
                  <a:cubicBezTo>
                    <a:pt x="2667" y="0"/>
                    <a:pt x="4333" y="0"/>
                    <a:pt x="5000" y="0"/>
                  </a:cubicBezTo>
                </a:path>
              </a:pathLst>
            </a:custGeom>
            <a:solidFill>
              <a:srgbClr val="0067B1"/>
            </a:solidFill>
            <a:ln w="9360">
              <a:solidFill>
                <a:srgbClr val="0067B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11" name="Text Box 12"/>
            <p:cNvSpPr txBox="1">
              <a:spLocks noChangeArrowheads="1"/>
            </p:cNvSpPr>
            <p:nvPr/>
          </p:nvSpPr>
          <p:spPr bwMode="auto">
            <a:xfrm>
              <a:off x="6551613" y="503238"/>
              <a:ext cx="2663825" cy="577850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  <p:txBody>
            <a:bodyPr lIns="90000" tIns="45000" rIns="90000" bIns="45000"/>
            <a:lstStyle/>
            <a:p>
              <a: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r>
                <a:rPr lang="en-GB" sz="3200" b="1">
                  <a:solidFill>
                    <a:srgbClr val="FFFFFF"/>
                  </a:solidFill>
                  <a:ea typeface="SimSun" pitchFamily="2" charset="-122"/>
                  <a:cs typeface="Arial" charset="0"/>
                </a:rPr>
                <a:t>EGI-InSPIRE</a:t>
              </a:r>
            </a:p>
          </p:txBody>
        </p:sp>
      </p:grpSp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43888" y="5713413"/>
            <a:ext cx="781050" cy="5238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3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16688" y="5640388"/>
            <a:ext cx="1447800" cy="58896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14" name="Rectangle 17"/>
          <p:cNvSpPr>
            <a:spLocks noChangeArrowheads="1"/>
          </p:cNvSpPr>
          <p:nvPr/>
        </p:nvSpPr>
        <p:spPr bwMode="auto">
          <a:xfrm>
            <a:off x="7667625" y="6586538"/>
            <a:ext cx="1447800" cy="279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 algn="r">
              <a:spcBef>
                <a:spcPts val="875"/>
              </a:spcBef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n-US" sz="1200">
                <a:solidFill>
                  <a:srgbClr val="FFFFFF"/>
                </a:solidFill>
                <a:ea typeface="SimSun" pitchFamily="2" charset="-122"/>
                <a:cs typeface="Arial" charset="0"/>
              </a:rPr>
              <a:t>www.egi.eu</a:t>
            </a:r>
          </a:p>
        </p:txBody>
      </p:sp>
      <p:sp>
        <p:nvSpPr>
          <p:cNvPr id="15" name="Rectangle 18"/>
          <p:cNvSpPr>
            <a:spLocks noChangeArrowheads="1"/>
          </p:cNvSpPr>
          <p:nvPr/>
        </p:nvSpPr>
        <p:spPr bwMode="auto">
          <a:xfrm>
            <a:off x="53975" y="6605588"/>
            <a:ext cx="2286000" cy="279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>
              <a:spcBef>
                <a:spcPts val="875"/>
              </a:spcBef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n-US" sz="1200">
                <a:solidFill>
                  <a:srgbClr val="FFFFFF"/>
                </a:solidFill>
                <a:ea typeface="SimSun" pitchFamily="2" charset="-122"/>
                <a:cs typeface="Arial" charset="0"/>
              </a:rPr>
              <a:t>EGI-InSPIRE RI-261323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19672" y="2130425"/>
            <a:ext cx="7200800" cy="1470025"/>
          </a:xfrm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67744" y="3886200"/>
            <a:ext cx="5832648" cy="1343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1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5D30BDEB-DAC9-4436-925D-F77FA7140691}" type="datetime1">
              <a:rPr lang="en-US"/>
              <a:pPr>
                <a:defRPr/>
              </a:pPr>
              <a:t>9/14/2010</a:t>
            </a:fld>
            <a:endParaRPr lang="en-US" dirty="0"/>
          </a:p>
        </p:txBody>
      </p:sp>
      <p:sp>
        <p:nvSpPr>
          <p:cNvPr id="1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75475" y="6356350"/>
            <a:ext cx="21336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FC336907-62A7-437A-995D-F8F4D1C59ACE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nt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1188" y="1412776"/>
            <a:ext cx="8075612" cy="4525963"/>
          </a:xfr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  <a:lvl2pPr>
              <a:defRPr>
                <a:latin typeface="Arial" pitchFamily="34" charset="0"/>
                <a:cs typeface="Arial" pitchFamily="34" charset="0"/>
              </a:defRPr>
            </a:lvl2pPr>
            <a:lvl3pPr>
              <a:defRPr>
                <a:latin typeface="Arial" pitchFamily="34" charset="0"/>
                <a:cs typeface="Arial" pitchFamily="34" charset="0"/>
              </a:defRPr>
            </a:lvl3pPr>
            <a:lvl4pPr>
              <a:defRPr>
                <a:latin typeface="Arial" pitchFamily="34" charset="0"/>
                <a:cs typeface="Arial" pitchFamily="34" charset="0"/>
              </a:defRPr>
            </a:lvl4pPr>
            <a:lvl5pPr>
              <a:defRPr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4DDAAC-4157-4166-A7F3-5761C0F0E99D}" type="datetimeFigureOut">
              <a:rPr lang="en-US"/>
              <a:pPr>
                <a:defRPr/>
              </a:pPr>
              <a:t>9/14/2010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5D9998-E9BD-4200-83B2-284DCE991949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850974-B2B5-47EE-8D3B-132DA022866F}" type="datetimeFigureOut">
              <a:rPr lang="en-US"/>
              <a:pPr>
                <a:defRPr/>
              </a:pPr>
              <a:t>9/14/2010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89C2ED-B7C6-4B0E-B64A-07DAE5173AA6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jpe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ext Box 2"/>
          <p:cNvSpPr txBox="1">
            <a:spLocks noChangeArrowheads="1"/>
          </p:cNvSpPr>
          <p:nvPr/>
        </p:nvSpPr>
        <p:spPr bwMode="auto">
          <a:xfrm>
            <a:off x="0" y="6308725"/>
            <a:ext cx="9144000" cy="549275"/>
          </a:xfrm>
          <a:prstGeom prst="rect">
            <a:avLst/>
          </a:prstGeom>
          <a:solidFill>
            <a:srgbClr val="0067B1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s-ES">
              <a:latin typeface="Calibri" pitchFamily="34" charset="0"/>
            </a:endParaRPr>
          </a:p>
        </p:txBody>
      </p:sp>
      <p:grpSp>
        <p:nvGrpSpPr>
          <p:cNvPr id="1027" name="Group 12"/>
          <p:cNvGrpSpPr>
            <a:grpSpLocks/>
          </p:cNvGrpSpPr>
          <p:nvPr/>
        </p:nvGrpSpPr>
        <p:grpSpPr bwMode="auto">
          <a:xfrm>
            <a:off x="0" y="0"/>
            <a:ext cx="9144000" cy="1044575"/>
            <a:chOff x="-1" y="0"/>
            <a:chExt cx="9144001" cy="1044575"/>
          </a:xfrm>
        </p:grpSpPr>
        <p:sp>
          <p:nvSpPr>
            <p:cNvPr id="1035" name="Rectangle 4"/>
            <p:cNvSpPr>
              <a:spLocks noChangeArrowheads="1"/>
            </p:cNvSpPr>
            <p:nvPr/>
          </p:nvSpPr>
          <p:spPr bwMode="auto">
            <a:xfrm>
              <a:off x="-1" y="0"/>
              <a:ext cx="9144001" cy="1044575"/>
            </a:xfrm>
            <a:prstGeom prst="rect">
              <a:avLst/>
            </a:prstGeom>
            <a:solidFill>
              <a:srgbClr val="0067B1"/>
            </a:solidFill>
            <a:ln w="9360">
              <a:solidFill>
                <a:srgbClr val="0067B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ES">
                <a:latin typeface="Calibri" pitchFamily="34" charset="0"/>
              </a:endParaRPr>
            </a:p>
          </p:txBody>
        </p:sp>
        <p:pic>
          <p:nvPicPr>
            <p:cNvPr id="1036" name="Picture 5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0" y="0"/>
              <a:ext cx="1735138" cy="979488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sp>
          <p:nvSpPr>
            <p:cNvPr id="1037" name="Rectangle 6"/>
            <p:cNvSpPr>
              <a:spLocks noChangeArrowheads="1"/>
            </p:cNvSpPr>
            <p:nvPr/>
          </p:nvSpPr>
          <p:spPr bwMode="auto">
            <a:xfrm>
              <a:off x="1619249" y="0"/>
              <a:ext cx="1800225" cy="979488"/>
            </a:xfrm>
            <a:prstGeom prst="rect">
              <a:avLst/>
            </a:prstGeom>
            <a:solidFill>
              <a:srgbClr val="FFFFFF"/>
            </a:solidFill>
            <a:ln w="9360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ES">
                <a:latin typeface="Calibri" pitchFamily="34" charset="0"/>
              </a:endParaRPr>
            </a:p>
          </p:txBody>
        </p:sp>
        <p:sp>
          <p:nvSpPr>
            <p:cNvPr id="1038" name="Freeform 7"/>
            <p:cNvSpPr>
              <a:spLocks noChangeArrowheads="1"/>
            </p:cNvSpPr>
            <p:nvPr/>
          </p:nvSpPr>
          <p:spPr bwMode="auto">
            <a:xfrm>
              <a:off x="1619249" y="0"/>
              <a:ext cx="1800225" cy="979488"/>
            </a:xfrm>
            <a:custGeom>
              <a:avLst/>
              <a:gdLst>
                <a:gd name="T0" fmla="*/ 5000 w 5001"/>
                <a:gd name="T1" fmla="*/ 0 h 2721"/>
                <a:gd name="T2" fmla="*/ 5000 w 5001"/>
                <a:gd name="T3" fmla="*/ 2720 h 2721"/>
                <a:gd name="T4" fmla="*/ 0 w 5001"/>
                <a:gd name="T5" fmla="*/ 2720 h 2721"/>
                <a:gd name="T6" fmla="*/ 2000 w 5001"/>
                <a:gd name="T7" fmla="*/ 0 h 2721"/>
                <a:gd name="T8" fmla="*/ 5000 w 5001"/>
                <a:gd name="T9" fmla="*/ 0 h 272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001" h="2721">
                  <a:moveTo>
                    <a:pt x="5000" y="0"/>
                  </a:moveTo>
                  <a:lnTo>
                    <a:pt x="5000" y="2720"/>
                  </a:lnTo>
                  <a:lnTo>
                    <a:pt x="0" y="2720"/>
                  </a:lnTo>
                  <a:cubicBezTo>
                    <a:pt x="2000" y="2720"/>
                    <a:pt x="0" y="0"/>
                    <a:pt x="2000" y="0"/>
                  </a:cubicBezTo>
                  <a:cubicBezTo>
                    <a:pt x="2667" y="0"/>
                    <a:pt x="4333" y="0"/>
                    <a:pt x="5000" y="0"/>
                  </a:cubicBezTo>
                </a:path>
              </a:pathLst>
            </a:custGeom>
            <a:solidFill>
              <a:srgbClr val="0067B1"/>
            </a:solidFill>
            <a:ln w="9360">
              <a:solidFill>
                <a:srgbClr val="0067B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</p:grpSp>
      <p:sp>
        <p:nvSpPr>
          <p:cNvPr id="1028" name="Title Placeholder 1"/>
          <p:cNvSpPr>
            <a:spLocks noGrp="1"/>
          </p:cNvSpPr>
          <p:nvPr>
            <p:ph type="title"/>
          </p:nvPr>
        </p:nvSpPr>
        <p:spPr bwMode="auto">
          <a:xfrm>
            <a:off x="2124075" y="115888"/>
            <a:ext cx="6840538" cy="865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US" smtClean="0"/>
          </a:p>
        </p:txBody>
      </p:sp>
      <p:sp>
        <p:nvSpPr>
          <p:cNvPr id="1029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11188" y="1600200"/>
            <a:ext cx="8075612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913" y="637698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9691E1DC-2A6C-4EC7-9332-6D37CCFE29B5}" type="datetimeFigureOut">
              <a:rPr lang="en-US"/>
              <a:pPr>
                <a:defRPr/>
              </a:pPr>
              <a:t>9/14/2010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19925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FE6371F4-19A9-442B-BA0B-D7C7DFE0B3EB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  <p:sp>
        <p:nvSpPr>
          <p:cNvPr id="1033" name="Rectangle 17"/>
          <p:cNvSpPr>
            <a:spLocks noChangeArrowheads="1"/>
          </p:cNvSpPr>
          <p:nvPr/>
        </p:nvSpPr>
        <p:spPr bwMode="auto">
          <a:xfrm>
            <a:off x="7667625" y="6586538"/>
            <a:ext cx="1447800" cy="279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 algn="r">
              <a:spcBef>
                <a:spcPts val="875"/>
              </a:spcBef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n-US" sz="1200">
                <a:solidFill>
                  <a:srgbClr val="FFFFFF"/>
                </a:solidFill>
                <a:ea typeface="SimSun" pitchFamily="2" charset="-122"/>
                <a:cs typeface="Arial" charset="0"/>
              </a:rPr>
              <a:t>www.egi.eu</a:t>
            </a:r>
          </a:p>
        </p:txBody>
      </p:sp>
      <p:sp>
        <p:nvSpPr>
          <p:cNvPr id="1034" name="Rectangle 18"/>
          <p:cNvSpPr>
            <a:spLocks noChangeArrowheads="1"/>
          </p:cNvSpPr>
          <p:nvPr/>
        </p:nvSpPr>
        <p:spPr bwMode="auto">
          <a:xfrm>
            <a:off x="53975" y="6605588"/>
            <a:ext cx="2286000" cy="279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>
              <a:spcBef>
                <a:spcPts val="875"/>
              </a:spcBef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n-US" sz="1200">
                <a:solidFill>
                  <a:srgbClr val="FFFFFF"/>
                </a:solidFill>
                <a:ea typeface="SimSun" pitchFamily="2" charset="-122"/>
                <a:cs typeface="Arial" charset="0"/>
              </a:rPr>
              <a:t>EGI-InSPIRE RI-261323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0" r:id="rId2"/>
    <p:sldLayoutId id="2147483661" r:id="rId3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bg1"/>
          </a:solidFill>
          <a:latin typeface="Arial" pitchFamily="34" charset="0"/>
          <a:ea typeface="+mj-ea"/>
          <a:cs typeface="Arial" pitchFamily="34" charset="0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pitchFamily="34" charset="0"/>
          <a:cs typeface="Arial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pitchFamily="34" charset="0"/>
          <a:cs typeface="Arial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pitchFamily="34" charset="0"/>
          <a:cs typeface="Arial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pitchFamily="34" charset="0"/>
          <a:cs typeface="Arial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pitchFamily="34" charset="0"/>
          <a:cs typeface="Arial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pitchFamily="34" charset="0"/>
          <a:cs typeface="Arial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pitchFamily="34" charset="0"/>
          <a:cs typeface="Arial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wiki.egi.eu/wiki/EGI-InSPIRE:UMDQualityCriteria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3"/>
          <p:cNvSpPr>
            <a:spLocks noGrp="1"/>
          </p:cNvSpPr>
          <p:nvPr>
            <p:ph type="ctrTitle"/>
          </p:nvPr>
        </p:nvSpPr>
        <p:spPr>
          <a:xfrm>
            <a:off x="1619250" y="2130425"/>
            <a:ext cx="7200900" cy="1470025"/>
          </a:xfrm>
        </p:spPr>
        <p:txBody>
          <a:bodyPr/>
          <a:lstStyle/>
          <a:p>
            <a:pPr eaLnBrk="1" hangingPunct="1"/>
            <a:r>
              <a:rPr lang="en-GB" dirty="0" smtClean="0">
                <a:latin typeface="Arial" charset="0"/>
                <a:cs typeface="Arial" charset="0"/>
              </a:rPr>
              <a:t>TSA2.3 Software Validation</a:t>
            </a:r>
          </a:p>
        </p:txBody>
      </p:sp>
      <p:sp>
        <p:nvSpPr>
          <p:cNvPr id="3075" name="Subtitle 4"/>
          <p:cNvSpPr>
            <a:spLocks noGrp="1"/>
          </p:cNvSpPr>
          <p:nvPr>
            <p:ph type="subTitle" idx="1"/>
          </p:nvPr>
        </p:nvSpPr>
        <p:spPr>
          <a:xfrm>
            <a:off x="2268538" y="3886200"/>
            <a:ext cx="5832475" cy="1343025"/>
          </a:xfrm>
        </p:spPr>
        <p:txBody>
          <a:bodyPr/>
          <a:lstStyle/>
          <a:p>
            <a:pPr eaLnBrk="1" hangingPunct="1"/>
            <a:r>
              <a:rPr lang="en-GB" dirty="0" smtClean="0">
                <a:latin typeface="Arial" charset="0"/>
                <a:cs typeface="Arial" charset="0"/>
              </a:rPr>
              <a:t>MS503</a:t>
            </a:r>
          </a:p>
          <a:p>
            <a:pPr eaLnBrk="1" hangingPunct="1"/>
            <a:r>
              <a:rPr lang="en-GB" dirty="0" smtClean="0">
                <a:latin typeface="Arial" charset="0"/>
                <a:cs typeface="Arial" charset="0"/>
              </a:rPr>
              <a:t>Software Provisioning Process</a:t>
            </a:r>
          </a:p>
        </p:txBody>
      </p:sp>
      <p:sp>
        <p:nvSpPr>
          <p:cNvPr id="3076" name="Date Placeholder 3"/>
          <p:cNvSpPr>
            <a:spLocks noGrp="1"/>
          </p:cNvSpPr>
          <p:nvPr>
            <p:ph type="dt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1163084-48AE-41CA-9306-D09EC65FD3F9}" type="datetime1">
              <a:rPr lang="en-US" smtClean="0"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9/14/2010</a:t>
            </a:fld>
            <a:endParaRPr lang="en-US" smtClean="0">
              <a:latin typeface="Arial" charset="0"/>
              <a:cs typeface="Arial" charset="0"/>
            </a:endParaRPr>
          </a:p>
        </p:txBody>
      </p:sp>
      <p:sp>
        <p:nvSpPr>
          <p:cNvPr id="3077" name="Footer Placeholder 5"/>
          <p:cNvSpPr>
            <a:spLocks noGrp="1"/>
          </p:cNvSpPr>
          <p:nvPr>
            <p:ph type="ftr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ES" dirty="0" smtClean="0">
                <a:latin typeface="Arial" charset="0"/>
                <a:cs typeface="Arial" charset="0"/>
              </a:rPr>
              <a:t>EGI TF 2010 Software </a:t>
            </a:r>
            <a:r>
              <a:rPr lang="es-ES" dirty="0" err="1" smtClean="0">
                <a:latin typeface="Arial" charset="0"/>
                <a:cs typeface="Arial" charset="0"/>
              </a:rPr>
              <a:t>Provisioning</a:t>
            </a:r>
            <a:endParaRPr lang="es-ES" dirty="0" smtClean="0">
              <a:latin typeface="Arial" charset="0"/>
              <a:cs typeface="Arial" charset="0"/>
            </a:endParaRPr>
          </a:p>
        </p:txBody>
      </p:sp>
      <p:sp>
        <p:nvSpPr>
          <p:cNvPr id="3078" name="Slide Number Placeholder 4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3FA2F574-30A6-4C8A-A5C2-F97C2589DC8D}" type="slidenum">
              <a:rPr lang="en-US" smtClean="0"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en-US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dirty="0" err="1" smtClean="0">
                <a:latin typeface="Arial" charset="0"/>
                <a:cs typeface="Arial" charset="0"/>
              </a:rPr>
              <a:t>Objectives</a:t>
            </a:r>
            <a:endParaRPr lang="es-ES" dirty="0" smtClean="0">
              <a:latin typeface="Arial" charset="0"/>
              <a:cs typeface="Arial" charset="0"/>
            </a:endParaRPr>
          </a:p>
        </p:txBody>
      </p:sp>
      <p:sp>
        <p:nvSpPr>
          <p:cNvPr id="4099" name="Content Placeholder 13"/>
          <p:cNvSpPr>
            <a:spLocks noGrp="1"/>
          </p:cNvSpPr>
          <p:nvPr>
            <p:ph idx="1"/>
          </p:nvPr>
        </p:nvSpPr>
        <p:spPr>
          <a:xfrm>
            <a:off x="611188" y="1412875"/>
            <a:ext cx="8075612" cy="4525963"/>
          </a:xfrm>
        </p:spPr>
        <p:txBody>
          <a:bodyPr/>
          <a:lstStyle/>
          <a:p>
            <a:pPr eaLnBrk="1" hangingPunct="1"/>
            <a:r>
              <a:rPr lang="es-ES" dirty="0" err="1" smtClean="0">
                <a:latin typeface="Arial" charset="0"/>
                <a:cs typeface="Arial" charset="0"/>
              </a:rPr>
              <a:t>Verify</a:t>
            </a:r>
            <a:r>
              <a:rPr lang="es-ES" dirty="0" smtClean="0">
                <a:latin typeface="Arial" charset="0"/>
                <a:cs typeface="Arial" charset="0"/>
              </a:rPr>
              <a:t> software (UMD+OT) </a:t>
            </a:r>
            <a:r>
              <a:rPr lang="es-ES" dirty="0" err="1" smtClean="0">
                <a:latin typeface="Arial" charset="0"/>
                <a:cs typeface="Arial" charset="0"/>
              </a:rPr>
              <a:t>quality</a:t>
            </a:r>
            <a:r>
              <a:rPr lang="es-ES" dirty="0" smtClean="0">
                <a:latin typeface="Arial" charset="0"/>
                <a:cs typeface="Arial" charset="0"/>
              </a:rPr>
              <a:t> </a:t>
            </a:r>
            <a:r>
              <a:rPr lang="es-ES" dirty="0" err="1" smtClean="0">
                <a:latin typeface="Arial" charset="0"/>
                <a:cs typeface="Arial" charset="0"/>
              </a:rPr>
              <a:t>criteria</a:t>
            </a:r>
            <a:r>
              <a:rPr lang="es-ES" dirty="0" smtClean="0">
                <a:latin typeface="Arial" charset="0"/>
                <a:cs typeface="Arial" charset="0"/>
              </a:rPr>
              <a:t> </a:t>
            </a:r>
            <a:r>
              <a:rPr lang="es-ES" dirty="0" err="1" smtClean="0">
                <a:latin typeface="Arial" charset="0"/>
                <a:cs typeface="Arial" charset="0"/>
              </a:rPr>
              <a:t>before</a:t>
            </a:r>
            <a:r>
              <a:rPr lang="es-ES" dirty="0" smtClean="0">
                <a:latin typeface="Arial" charset="0"/>
                <a:cs typeface="Arial" charset="0"/>
              </a:rPr>
              <a:t> </a:t>
            </a:r>
            <a:r>
              <a:rPr lang="es-ES" dirty="0" err="1" smtClean="0">
                <a:latin typeface="Arial" charset="0"/>
                <a:cs typeface="Arial" charset="0"/>
              </a:rPr>
              <a:t>the</a:t>
            </a:r>
            <a:r>
              <a:rPr lang="es-ES" dirty="0" smtClean="0">
                <a:latin typeface="Arial" charset="0"/>
                <a:cs typeface="Arial" charset="0"/>
              </a:rPr>
              <a:t> </a:t>
            </a:r>
            <a:r>
              <a:rPr lang="es-ES" dirty="0" err="1" smtClean="0">
                <a:latin typeface="Arial" charset="0"/>
                <a:cs typeface="Arial" charset="0"/>
              </a:rPr>
              <a:t>staged</a:t>
            </a:r>
            <a:r>
              <a:rPr lang="es-ES" dirty="0" smtClean="0">
                <a:latin typeface="Arial" charset="0"/>
                <a:cs typeface="Arial" charset="0"/>
              </a:rPr>
              <a:t> </a:t>
            </a:r>
            <a:r>
              <a:rPr lang="es-ES" dirty="0" err="1" smtClean="0">
                <a:latin typeface="Arial" charset="0"/>
                <a:cs typeface="Arial" charset="0"/>
              </a:rPr>
              <a:t>rollout</a:t>
            </a:r>
            <a:r>
              <a:rPr lang="es-ES" dirty="0" smtClean="0">
                <a:latin typeface="Arial" charset="0"/>
                <a:cs typeface="Arial" charset="0"/>
              </a:rPr>
              <a:t> (SR)</a:t>
            </a:r>
          </a:p>
          <a:p>
            <a:r>
              <a:rPr lang="en-US" dirty="0" smtClean="0"/>
              <a:t>EGI-</a:t>
            </a:r>
            <a:r>
              <a:rPr lang="en-US" dirty="0" err="1" smtClean="0"/>
              <a:t>InSPIRE</a:t>
            </a:r>
            <a:r>
              <a:rPr lang="en-US" dirty="0" smtClean="0"/>
              <a:t> will accept only certified and validated software</a:t>
            </a:r>
          </a:p>
          <a:p>
            <a:endParaRPr lang="en-US" dirty="0" smtClean="0"/>
          </a:p>
          <a:p>
            <a:pPr eaLnBrk="1" hangingPunct="1"/>
            <a:endParaRPr lang="es-ES" dirty="0" smtClean="0">
              <a:latin typeface="Arial" charset="0"/>
              <a:cs typeface="Arial" charset="0"/>
            </a:endParaRPr>
          </a:p>
        </p:txBody>
      </p:sp>
      <p:sp>
        <p:nvSpPr>
          <p:cNvPr id="4100" name="Date Placeholder 3"/>
          <p:cNvSpPr>
            <a:spLocks noGrp="1"/>
          </p:cNvSpPr>
          <p:nvPr>
            <p:ph type="dt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DE0E34B2-D92C-4333-8E2E-744F3F10108C}" type="datetime1">
              <a:rPr lang="en-US" smtClean="0"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9/14/2010</a:t>
            </a:fld>
            <a:endParaRPr lang="en-US" smtClean="0">
              <a:latin typeface="Arial" charset="0"/>
              <a:cs typeface="Arial" charset="0"/>
            </a:endParaRPr>
          </a:p>
        </p:txBody>
      </p:sp>
      <p:sp>
        <p:nvSpPr>
          <p:cNvPr id="4101" name="Footer Placeholder 4"/>
          <p:cNvSpPr>
            <a:spLocks noGrp="1"/>
          </p:cNvSpPr>
          <p:nvPr>
            <p:ph type="ftr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latin typeface="Arial" charset="0"/>
              <a:cs typeface="Arial" charset="0"/>
            </a:endParaRPr>
          </a:p>
        </p:txBody>
      </p:sp>
      <p:sp>
        <p:nvSpPr>
          <p:cNvPr id="4102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24C5CEC7-7FE4-4F34-8634-16C2AD5CC9DC}" type="slidenum">
              <a:rPr lang="en-US" smtClean="0"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en-US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err="1" smtClean="0"/>
              <a:t>Verification</a:t>
            </a:r>
            <a:r>
              <a:rPr lang="es-ES" dirty="0" smtClean="0"/>
              <a:t> of QC</a:t>
            </a: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 dirty="0" err="1" smtClean="0"/>
              <a:t>Testing</a:t>
            </a:r>
            <a:r>
              <a:rPr lang="es-ES" dirty="0" smtClean="0"/>
              <a:t> </a:t>
            </a:r>
            <a:r>
              <a:rPr lang="es-ES" dirty="0" err="1" smtClean="0"/>
              <a:t>is</a:t>
            </a:r>
            <a:r>
              <a:rPr lang="es-ES" dirty="0" smtClean="0"/>
              <a:t> done </a:t>
            </a:r>
            <a:r>
              <a:rPr lang="es-ES" dirty="0" err="1" smtClean="0"/>
              <a:t>by</a:t>
            </a:r>
            <a:r>
              <a:rPr lang="es-ES" dirty="0" smtClean="0"/>
              <a:t> </a:t>
            </a:r>
            <a:r>
              <a:rPr lang="es-ES" dirty="0" err="1" smtClean="0"/>
              <a:t>the</a:t>
            </a:r>
            <a:r>
              <a:rPr lang="es-ES" dirty="0" smtClean="0"/>
              <a:t> SP (can </a:t>
            </a:r>
            <a:r>
              <a:rPr lang="es-ES" dirty="0" err="1" smtClean="0"/>
              <a:t>include</a:t>
            </a:r>
            <a:r>
              <a:rPr lang="es-ES" dirty="0" smtClean="0"/>
              <a:t> </a:t>
            </a:r>
            <a:r>
              <a:rPr lang="es-ES" dirty="0" err="1" smtClean="0"/>
              <a:t>NGIs</a:t>
            </a:r>
            <a:r>
              <a:rPr lang="es-ES" dirty="0" smtClean="0"/>
              <a:t>, and </a:t>
            </a:r>
            <a:r>
              <a:rPr lang="es-ES" dirty="0" err="1" smtClean="0"/>
              <a:t>user</a:t>
            </a:r>
            <a:r>
              <a:rPr lang="es-ES" dirty="0" smtClean="0"/>
              <a:t> </a:t>
            </a:r>
            <a:r>
              <a:rPr lang="es-ES" dirty="0" err="1" smtClean="0"/>
              <a:t>communities</a:t>
            </a:r>
            <a:r>
              <a:rPr lang="es-ES" dirty="0" smtClean="0"/>
              <a:t>)</a:t>
            </a:r>
          </a:p>
          <a:p>
            <a:r>
              <a:rPr lang="es-ES" b="1" dirty="0" err="1" smtClean="0"/>
              <a:t>Revision</a:t>
            </a:r>
            <a:r>
              <a:rPr lang="es-ES" b="1" dirty="0" smtClean="0"/>
              <a:t> </a:t>
            </a:r>
            <a:r>
              <a:rPr lang="es-ES" b="1" dirty="0" err="1" smtClean="0"/>
              <a:t>Release</a:t>
            </a:r>
            <a:r>
              <a:rPr lang="es-ES" b="1" dirty="0" smtClean="0"/>
              <a:t>:</a:t>
            </a:r>
            <a:r>
              <a:rPr lang="es-ES" dirty="0" smtClean="0"/>
              <a:t> SP </a:t>
            </a:r>
            <a:r>
              <a:rPr lang="es-ES" dirty="0" err="1" smtClean="0"/>
              <a:t>tests</a:t>
            </a:r>
            <a:r>
              <a:rPr lang="es-ES" dirty="0" smtClean="0"/>
              <a:t> and SA2 </a:t>
            </a:r>
            <a:r>
              <a:rPr lang="es-ES" dirty="0" err="1" smtClean="0"/>
              <a:t>verifies</a:t>
            </a:r>
            <a:endParaRPr lang="es-ES" dirty="0" smtClean="0"/>
          </a:p>
          <a:p>
            <a:r>
              <a:rPr lang="es-ES" b="1" dirty="0" err="1" smtClean="0"/>
              <a:t>Minor</a:t>
            </a:r>
            <a:r>
              <a:rPr lang="es-ES" b="1" dirty="0" smtClean="0"/>
              <a:t> </a:t>
            </a:r>
            <a:r>
              <a:rPr lang="es-ES" b="1" dirty="0" err="1" smtClean="0"/>
              <a:t>Release</a:t>
            </a:r>
            <a:r>
              <a:rPr lang="es-ES" b="1" dirty="0" smtClean="0"/>
              <a:t>: </a:t>
            </a:r>
            <a:r>
              <a:rPr lang="es-ES" dirty="0" smtClean="0"/>
              <a:t>SP </a:t>
            </a:r>
            <a:r>
              <a:rPr lang="es-ES" dirty="0" err="1" smtClean="0"/>
              <a:t>tests</a:t>
            </a:r>
            <a:r>
              <a:rPr lang="es-ES" dirty="0" smtClean="0"/>
              <a:t> and SA2 </a:t>
            </a:r>
            <a:r>
              <a:rPr lang="es-ES" dirty="0" err="1" smtClean="0"/>
              <a:t>verifies</a:t>
            </a:r>
            <a:r>
              <a:rPr lang="es-ES" dirty="0" smtClean="0"/>
              <a:t> and </a:t>
            </a:r>
            <a:r>
              <a:rPr lang="es-ES" dirty="0" err="1" smtClean="0"/>
              <a:t>does</a:t>
            </a:r>
            <a:r>
              <a:rPr lang="es-ES" dirty="0" smtClean="0"/>
              <a:t> </a:t>
            </a:r>
            <a:r>
              <a:rPr lang="es-ES" dirty="0" err="1" smtClean="0"/>
              <a:t>random</a:t>
            </a:r>
            <a:r>
              <a:rPr lang="es-ES" dirty="0" smtClean="0"/>
              <a:t> </a:t>
            </a:r>
            <a:r>
              <a:rPr lang="es-ES" dirty="0" err="1" smtClean="0"/>
              <a:t>testing</a:t>
            </a:r>
            <a:endParaRPr lang="es-ES" dirty="0" smtClean="0"/>
          </a:p>
          <a:p>
            <a:r>
              <a:rPr lang="es-ES" b="1" dirty="0" err="1" smtClean="0"/>
              <a:t>Major</a:t>
            </a:r>
            <a:r>
              <a:rPr lang="es-ES" b="1" dirty="0" smtClean="0"/>
              <a:t> </a:t>
            </a:r>
            <a:r>
              <a:rPr lang="es-ES" b="1" dirty="0" err="1" smtClean="0"/>
              <a:t>Release</a:t>
            </a:r>
            <a:r>
              <a:rPr lang="es-ES" b="1" dirty="0" smtClean="0"/>
              <a:t>: </a:t>
            </a:r>
            <a:r>
              <a:rPr lang="es-ES" dirty="0" smtClean="0"/>
              <a:t>Full </a:t>
            </a:r>
            <a:r>
              <a:rPr lang="es-ES" dirty="0" err="1" smtClean="0"/>
              <a:t>testing</a:t>
            </a:r>
            <a:r>
              <a:rPr lang="es-ES" dirty="0" smtClean="0"/>
              <a:t> of </a:t>
            </a:r>
            <a:r>
              <a:rPr lang="es-ES" dirty="0" err="1" smtClean="0"/>
              <a:t>the</a:t>
            </a:r>
            <a:r>
              <a:rPr lang="es-ES" dirty="0" smtClean="0"/>
              <a:t> SP+SA2</a:t>
            </a:r>
          </a:p>
          <a:p>
            <a:endParaRPr lang="es-E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err="1" smtClean="0"/>
              <a:t>Request</a:t>
            </a:r>
            <a:r>
              <a:rPr lang="es-ES" dirty="0" smtClean="0"/>
              <a:t> </a:t>
            </a:r>
            <a:r>
              <a:rPr lang="es-ES" dirty="0" err="1" smtClean="0"/>
              <a:t>Tracker</a:t>
            </a:r>
            <a:r>
              <a:rPr lang="es-ES" dirty="0" smtClean="0"/>
              <a:t> (RT)</a:t>
            </a: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Used to follow all the Software Validation process from “Unverified” components to “Verified” or “Rejected”</a:t>
            </a:r>
          </a:p>
          <a:p>
            <a:r>
              <a:rPr lang="en-US" dirty="0" smtClean="0"/>
              <a:t>Prevents unverified (low quality, no tested) components from entering in production (and SR)</a:t>
            </a:r>
          </a:p>
          <a:p>
            <a:r>
              <a:rPr lang="es-ES" dirty="0" err="1" smtClean="0"/>
              <a:t>Template</a:t>
            </a:r>
            <a:r>
              <a:rPr lang="es-ES" dirty="0" smtClean="0"/>
              <a:t> </a:t>
            </a:r>
            <a:r>
              <a:rPr lang="es-ES" dirty="0" err="1" smtClean="0"/>
              <a:t>for</a:t>
            </a:r>
            <a:r>
              <a:rPr lang="es-ES" dirty="0" smtClean="0"/>
              <a:t> </a:t>
            </a:r>
            <a:r>
              <a:rPr lang="es-ES" dirty="0" err="1" smtClean="0"/>
              <a:t>verification</a:t>
            </a:r>
            <a:r>
              <a:rPr lang="es-ES" dirty="0" smtClean="0"/>
              <a:t> (SV </a:t>
            </a:r>
            <a:r>
              <a:rPr lang="es-ES" dirty="0" err="1" smtClean="0"/>
              <a:t>report</a:t>
            </a:r>
            <a:r>
              <a:rPr lang="es-ES" dirty="0" smtClean="0"/>
              <a:t> </a:t>
            </a:r>
            <a:r>
              <a:rPr lang="es-ES" dirty="0" err="1" smtClean="0"/>
              <a:t>or</a:t>
            </a:r>
            <a:r>
              <a:rPr lang="es-ES" dirty="0" smtClean="0"/>
              <a:t> QA </a:t>
            </a:r>
            <a:r>
              <a:rPr lang="es-ES" dirty="0" err="1" smtClean="0"/>
              <a:t>report</a:t>
            </a:r>
            <a:r>
              <a:rPr lang="es-ES" dirty="0" smtClean="0"/>
              <a:t>) </a:t>
            </a:r>
            <a:r>
              <a:rPr lang="es-ES" dirty="0" err="1" smtClean="0"/>
              <a:t>with</a:t>
            </a:r>
            <a:r>
              <a:rPr lang="es-ES" dirty="0" smtClean="0"/>
              <a:t> QC</a:t>
            </a:r>
          </a:p>
          <a:p>
            <a:r>
              <a:rPr lang="es-ES" dirty="0" smtClean="0"/>
              <a:t>SP </a:t>
            </a:r>
            <a:r>
              <a:rPr lang="es-ES" dirty="0" err="1" smtClean="0"/>
              <a:t>will</a:t>
            </a:r>
            <a:r>
              <a:rPr lang="es-ES" dirty="0" smtClean="0"/>
              <a:t> </a:t>
            </a:r>
            <a:r>
              <a:rPr lang="es-ES" dirty="0" err="1" smtClean="0"/>
              <a:t>access</a:t>
            </a:r>
            <a:r>
              <a:rPr lang="es-ES" dirty="0" smtClean="0"/>
              <a:t> </a:t>
            </a:r>
            <a:r>
              <a:rPr lang="es-ES" dirty="0" err="1" smtClean="0"/>
              <a:t>the</a:t>
            </a:r>
            <a:r>
              <a:rPr lang="es-ES" dirty="0" smtClean="0"/>
              <a:t> SV </a:t>
            </a:r>
            <a:r>
              <a:rPr lang="es-ES" dirty="0" err="1" smtClean="0"/>
              <a:t>process</a:t>
            </a:r>
            <a:r>
              <a:rPr lang="es-ES" dirty="0" smtClean="0"/>
              <a:t> &amp; </a:t>
            </a:r>
            <a:r>
              <a:rPr lang="es-ES" dirty="0" err="1" smtClean="0"/>
              <a:t>reports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err="1" smtClean="0"/>
              <a:t>Verification</a:t>
            </a:r>
            <a:r>
              <a:rPr lang="es-ES" dirty="0" smtClean="0"/>
              <a:t> of QC</a:t>
            </a: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 sz="2800" dirty="0" smtClean="0"/>
              <a:t>SP </a:t>
            </a:r>
            <a:r>
              <a:rPr lang="es-ES" sz="2800" dirty="0" err="1" smtClean="0"/>
              <a:t>uploads</a:t>
            </a:r>
            <a:r>
              <a:rPr lang="es-ES" sz="2800" dirty="0" smtClean="0"/>
              <a:t> software and </a:t>
            </a:r>
            <a:r>
              <a:rPr lang="es-ES" sz="2800" dirty="0" err="1" smtClean="0"/>
              <a:t>the</a:t>
            </a:r>
            <a:r>
              <a:rPr lang="es-ES" sz="2800" dirty="0" smtClean="0"/>
              <a:t> new ticket </a:t>
            </a:r>
            <a:r>
              <a:rPr lang="es-ES" sz="2800" dirty="0" err="1" smtClean="0"/>
              <a:t>is</a:t>
            </a:r>
            <a:r>
              <a:rPr lang="es-ES" sz="2800" dirty="0" smtClean="0"/>
              <a:t> set as “</a:t>
            </a:r>
            <a:r>
              <a:rPr lang="es-ES" sz="2800" dirty="0" err="1" smtClean="0"/>
              <a:t>Unverified</a:t>
            </a:r>
            <a:r>
              <a:rPr lang="es-ES" sz="2800" dirty="0" smtClean="0"/>
              <a:t>”</a:t>
            </a:r>
            <a:endParaRPr lang="es-ES" sz="2800" dirty="0" smtClean="0"/>
          </a:p>
          <a:p>
            <a:r>
              <a:rPr lang="es-ES" sz="2800" dirty="0" smtClean="0"/>
              <a:t>SP </a:t>
            </a:r>
            <a:r>
              <a:rPr lang="es-ES" sz="2800" dirty="0" smtClean="0"/>
              <a:t>has </a:t>
            </a:r>
            <a:r>
              <a:rPr lang="es-ES" sz="2800" dirty="0" err="1" smtClean="0"/>
              <a:t>to</a:t>
            </a:r>
            <a:r>
              <a:rPr lang="es-ES" sz="2800" dirty="0" smtClean="0"/>
              <a:t> </a:t>
            </a:r>
            <a:r>
              <a:rPr lang="es-ES" sz="2800" dirty="0" err="1" smtClean="0"/>
              <a:t>provide</a:t>
            </a:r>
            <a:r>
              <a:rPr lang="es-ES" sz="2800" dirty="0" smtClean="0"/>
              <a:t> links </a:t>
            </a:r>
            <a:r>
              <a:rPr lang="es-ES" sz="2800" dirty="0" err="1" smtClean="0"/>
              <a:t>to</a:t>
            </a:r>
            <a:r>
              <a:rPr lang="es-ES" sz="2800" dirty="0" smtClean="0"/>
              <a:t> </a:t>
            </a:r>
            <a:r>
              <a:rPr lang="es-ES" sz="2800" dirty="0" err="1" smtClean="0"/>
              <a:t>the</a:t>
            </a:r>
            <a:r>
              <a:rPr lang="es-ES" sz="2800" dirty="0" smtClean="0"/>
              <a:t> </a:t>
            </a:r>
            <a:r>
              <a:rPr lang="es-ES" sz="2800" dirty="0" err="1" smtClean="0"/>
              <a:t>documentation</a:t>
            </a:r>
            <a:r>
              <a:rPr lang="es-ES" sz="2800" dirty="0" smtClean="0"/>
              <a:t> and </a:t>
            </a:r>
            <a:r>
              <a:rPr lang="es-ES" sz="2800" dirty="0" err="1" smtClean="0"/>
              <a:t>reports</a:t>
            </a:r>
            <a:r>
              <a:rPr lang="es-ES" sz="2800" dirty="0" smtClean="0"/>
              <a:t> of </a:t>
            </a:r>
            <a:r>
              <a:rPr lang="es-ES" sz="2800" dirty="0" err="1" smtClean="0"/>
              <a:t>the</a:t>
            </a:r>
            <a:r>
              <a:rPr lang="es-ES" sz="2800" dirty="0" smtClean="0"/>
              <a:t> </a:t>
            </a:r>
            <a:r>
              <a:rPr lang="es-ES" sz="2800" dirty="0" err="1" smtClean="0"/>
              <a:t>Generic</a:t>
            </a:r>
            <a:r>
              <a:rPr lang="es-ES" sz="2800" dirty="0" smtClean="0"/>
              <a:t> and </a:t>
            </a:r>
            <a:r>
              <a:rPr lang="es-ES" sz="2800" dirty="0" err="1" smtClean="0"/>
              <a:t>specific</a:t>
            </a:r>
            <a:r>
              <a:rPr lang="es-ES" sz="2800" dirty="0" smtClean="0"/>
              <a:t> </a:t>
            </a:r>
            <a:r>
              <a:rPr lang="es-ES" sz="2800" dirty="0" err="1" smtClean="0"/>
              <a:t>criteria</a:t>
            </a:r>
            <a:r>
              <a:rPr lang="es-ES" sz="2800" dirty="0" smtClean="0"/>
              <a:t> </a:t>
            </a:r>
            <a:r>
              <a:rPr lang="es-ES" sz="2800" dirty="0" err="1" smtClean="0"/>
              <a:t>tests</a:t>
            </a:r>
            <a:endParaRPr lang="es-ES" sz="2800" dirty="0" smtClean="0"/>
          </a:p>
          <a:p>
            <a:r>
              <a:rPr lang="es-ES" sz="2800" dirty="0" smtClean="0"/>
              <a:t>SA2.3 </a:t>
            </a:r>
            <a:r>
              <a:rPr lang="es-ES" sz="2800" dirty="0" err="1" smtClean="0"/>
              <a:t>Verifies</a:t>
            </a:r>
            <a:r>
              <a:rPr lang="es-ES" sz="2800" dirty="0" smtClean="0"/>
              <a:t> </a:t>
            </a:r>
            <a:r>
              <a:rPr lang="es-ES" sz="2800" dirty="0" err="1" smtClean="0"/>
              <a:t>the</a:t>
            </a:r>
            <a:r>
              <a:rPr lang="es-ES" sz="2800" dirty="0" smtClean="0"/>
              <a:t> </a:t>
            </a:r>
            <a:r>
              <a:rPr lang="es-ES" sz="2800" dirty="0" err="1" smtClean="0"/>
              <a:t>documentation</a:t>
            </a:r>
            <a:r>
              <a:rPr lang="es-ES" sz="2800" dirty="0" smtClean="0"/>
              <a:t> and </a:t>
            </a:r>
            <a:r>
              <a:rPr lang="es-ES" sz="2800" dirty="0" err="1" smtClean="0"/>
              <a:t>reports</a:t>
            </a:r>
            <a:r>
              <a:rPr lang="es-ES" sz="2800" dirty="0" smtClean="0"/>
              <a:t> </a:t>
            </a:r>
            <a:r>
              <a:rPr lang="es-ES" sz="2800" dirty="0" err="1" smtClean="0"/>
              <a:t>for</a:t>
            </a:r>
            <a:r>
              <a:rPr lang="es-ES" sz="2800" dirty="0" smtClean="0"/>
              <a:t> </a:t>
            </a:r>
            <a:r>
              <a:rPr lang="es-ES" sz="2800" dirty="0" err="1" smtClean="0"/>
              <a:t>each</a:t>
            </a:r>
            <a:r>
              <a:rPr lang="es-ES" sz="2800" dirty="0" smtClean="0"/>
              <a:t> </a:t>
            </a:r>
            <a:r>
              <a:rPr lang="es-ES" sz="2800" dirty="0" err="1" smtClean="0"/>
              <a:t>criteria</a:t>
            </a:r>
            <a:r>
              <a:rPr lang="es-ES" sz="2800" dirty="0" smtClean="0"/>
              <a:t> </a:t>
            </a:r>
            <a:r>
              <a:rPr lang="es-ES" sz="2800" dirty="0" err="1" smtClean="0"/>
              <a:t>if</a:t>
            </a:r>
            <a:r>
              <a:rPr lang="es-ES" sz="2800" dirty="0" smtClean="0"/>
              <a:t> </a:t>
            </a:r>
            <a:r>
              <a:rPr lang="es-ES" sz="2800" dirty="0" err="1" smtClean="0"/>
              <a:t>is</a:t>
            </a:r>
            <a:r>
              <a:rPr lang="es-ES" sz="2800" dirty="0" smtClean="0"/>
              <a:t> OK </a:t>
            </a:r>
            <a:r>
              <a:rPr lang="es-ES" sz="2800" dirty="0" err="1" smtClean="0"/>
              <a:t>or</a:t>
            </a:r>
            <a:r>
              <a:rPr lang="es-ES" sz="2800" dirty="0" smtClean="0"/>
              <a:t> </a:t>
            </a:r>
            <a:r>
              <a:rPr lang="es-ES" sz="2800" dirty="0" err="1" smtClean="0"/>
              <a:t>not</a:t>
            </a:r>
            <a:r>
              <a:rPr lang="es-ES" sz="2800" dirty="0" smtClean="0"/>
              <a:t> and </a:t>
            </a:r>
            <a:r>
              <a:rPr lang="es-ES" sz="2800" dirty="0" err="1" smtClean="0"/>
              <a:t>comments</a:t>
            </a:r>
            <a:r>
              <a:rPr lang="es-ES" sz="2800" dirty="0" smtClean="0"/>
              <a:t> (</a:t>
            </a:r>
            <a:r>
              <a:rPr lang="es-ES" sz="2800" dirty="0" err="1" smtClean="0"/>
              <a:t>template</a:t>
            </a:r>
            <a:r>
              <a:rPr lang="es-ES" sz="2800" dirty="0" smtClean="0"/>
              <a:t> of </a:t>
            </a:r>
            <a:r>
              <a:rPr lang="es-ES" sz="2800" dirty="0" err="1" smtClean="0"/>
              <a:t>the</a:t>
            </a:r>
            <a:r>
              <a:rPr lang="es-ES" sz="2800" dirty="0" smtClean="0"/>
              <a:t> </a:t>
            </a:r>
            <a:r>
              <a:rPr lang="es-ES" sz="2800" dirty="0" err="1" smtClean="0"/>
              <a:t>report</a:t>
            </a:r>
            <a:r>
              <a:rPr lang="es-ES" sz="2800" dirty="0" smtClean="0"/>
              <a:t>)</a:t>
            </a:r>
          </a:p>
          <a:p>
            <a:r>
              <a:rPr lang="es-ES" sz="2800" dirty="0" err="1" smtClean="0"/>
              <a:t>If</a:t>
            </a:r>
            <a:r>
              <a:rPr lang="es-ES" sz="2800" dirty="0" smtClean="0"/>
              <a:t> ALL OK, ticket </a:t>
            </a:r>
            <a:r>
              <a:rPr lang="es-ES" sz="2800" dirty="0" err="1" smtClean="0"/>
              <a:t>is</a:t>
            </a:r>
            <a:r>
              <a:rPr lang="es-ES" sz="2800" dirty="0" smtClean="0"/>
              <a:t> set as “</a:t>
            </a:r>
            <a:r>
              <a:rPr lang="es-ES" sz="2800" dirty="0" err="1" smtClean="0"/>
              <a:t>Verified</a:t>
            </a:r>
            <a:r>
              <a:rPr lang="es-ES" sz="2800" dirty="0" smtClean="0"/>
              <a:t>” and </a:t>
            </a:r>
            <a:r>
              <a:rPr lang="es-ES" sz="2800" dirty="0" err="1" smtClean="0"/>
              <a:t>component</a:t>
            </a:r>
            <a:r>
              <a:rPr lang="es-ES" sz="2800" dirty="0" smtClean="0"/>
              <a:t> moved </a:t>
            </a:r>
            <a:r>
              <a:rPr lang="es-ES" sz="2800" dirty="0" err="1" smtClean="0"/>
              <a:t>to</a:t>
            </a:r>
            <a:r>
              <a:rPr lang="es-ES" sz="2800" dirty="0" smtClean="0"/>
              <a:t> SR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err="1" smtClean="0"/>
              <a:t>If</a:t>
            </a:r>
            <a:r>
              <a:rPr lang="es-ES" dirty="0" smtClean="0"/>
              <a:t> </a:t>
            </a:r>
            <a:r>
              <a:rPr lang="es-ES" dirty="0" err="1" smtClean="0"/>
              <a:t>not</a:t>
            </a:r>
            <a:r>
              <a:rPr lang="es-ES" dirty="0" smtClean="0"/>
              <a:t> </a:t>
            </a:r>
            <a:r>
              <a:rPr lang="es-ES" dirty="0" err="1" smtClean="0"/>
              <a:t>accepted</a:t>
            </a: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 dirty="0" smtClean="0"/>
              <a:t>SP </a:t>
            </a:r>
            <a:r>
              <a:rPr lang="es-ES" dirty="0" err="1" smtClean="0"/>
              <a:t>is</a:t>
            </a:r>
            <a:r>
              <a:rPr lang="es-ES" dirty="0" smtClean="0"/>
              <a:t> </a:t>
            </a:r>
            <a:r>
              <a:rPr lang="es-ES" dirty="0" err="1" smtClean="0"/>
              <a:t>notified</a:t>
            </a:r>
            <a:endParaRPr lang="es-ES" dirty="0" smtClean="0"/>
          </a:p>
          <a:p>
            <a:r>
              <a:rPr lang="es-ES" dirty="0" smtClean="0"/>
              <a:t>Has time (1-2 </a:t>
            </a:r>
            <a:r>
              <a:rPr lang="es-ES" dirty="0" err="1" smtClean="0"/>
              <a:t>days</a:t>
            </a:r>
            <a:r>
              <a:rPr lang="es-ES" dirty="0" smtClean="0"/>
              <a:t>) </a:t>
            </a:r>
            <a:r>
              <a:rPr lang="es-ES" dirty="0" err="1" smtClean="0"/>
              <a:t>to</a:t>
            </a:r>
            <a:r>
              <a:rPr lang="es-ES" dirty="0" smtClean="0"/>
              <a:t> </a:t>
            </a:r>
            <a:r>
              <a:rPr lang="es-ES" dirty="0" err="1" smtClean="0"/>
              <a:t>clarify</a:t>
            </a:r>
            <a:r>
              <a:rPr lang="es-ES" dirty="0" smtClean="0"/>
              <a:t> and </a:t>
            </a:r>
            <a:r>
              <a:rPr lang="es-ES" dirty="0" err="1" smtClean="0"/>
              <a:t>correct</a:t>
            </a:r>
            <a:endParaRPr lang="es-ES" dirty="0" smtClean="0"/>
          </a:p>
          <a:p>
            <a:r>
              <a:rPr lang="es-ES" dirty="0" err="1" smtClean="0"/>
              <a:t>If</a:t>
            </a:r>
            <a:r>
              <a:rPr lang="es-ES" dirty="0" smtClean="0"/>
              <a:t> OK </a:t>
            </a:r>
            <a:r>
              <a:rPr lang="es-ES" dirty="0" err="1" smtClean="0"/>
              <a:t>now</a:t>
            </a:r>
            <a:r>
              <a:rPr lang="es-ES" dirty="0" smtClean="0"/>
              <a:t>, </a:t>
            </a:r>
            <a:r>
              <a:rPr lang="es-ES" dirty="0" err="1" smtClean="0"/>
              <a:t>is</a:t>
            </a:r>
            <a:r>
              <a:rPr lang="es-ES" dirty="0" smtClean="0"/>
              <a:t> </a:t>
            </a:r>
            <a:r>
              <a:rPr lang="es-ES" dirty="0" err="1" smtClean="0"/>
              <a:t>accepted</a:t>
            </a:r>
            <a:endParaRPr lang="es-ES" dirty="0" smtClean="0"/>
          </a:p>
          <a:p>
            <a:r>
              <a:rPr lang="es-ES" dirty="0" err="1" smtClean="0"/>
              <a:t>Otherwise</a:t>
            </a:r>
            <a:r>
              <a:rPr lang="es-ES" dirty="0" smtClean="0"/>
              <a:t>, </a:t>
            </a:r>
            <a:r>
              <a:rPr lang="es-ES" dirty="0" err="1" smtClean="0"/>
              <a:t>the</a:t>
            </a:r>
            <a:r>
              <a:rPr lang="es-ES" dirty="0" smtClean="0"/>
              <a:t> ticket </a:t>
            </a:r>
            <a:r>
              <a:rPr lang="es-ES" dirty="0" err="1" smtClean="0"/>
              <a:t>is</a:t>
            </a:r>
            <a:r>
              <a:rPr lang="es-ES" dirty="0" smtClean="0"/>
              <a:t> </a:t>
            </a:r>
            <a:r>
              <a:rPr lang="es-ES" dirty="0" err="1" smtClean="0"/>
              <a:t>closed</a:t>
            </a:r>
            <a:r>
              <a:rPr lang="es-ES" dirty="0" smtClean="0"/>
              <a:t> as “</a:t>
            </a:r>
            <a:r>
              <a:rPr lang="es-ES" dirty="0" err="1" smtClean="0"/>
              <a:t>Rejected</a:t>
            </a:r>
            <a:r>
              <a:rPr lang="es-ES" dirty="0" smtClean="0"/>
              <a:t>”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SV </a:t>
            </a:r>
            <a:r>
              <a:rPr lang="es-ES" dirty="0" err="1" smtClean="0"/>
              <a:t>Timeline</a:t>
            </a:r>
            <a:r>
              <a:rPr lang="es-ES" dirty="0" smtClean="0"/>
              <a:t> (</a:t>
            </a:r>
            <a:r>
              <a:rPr lang="es-ES" dirty="0" err="1" smtClean="0"/>
              <a:t>see</a:t>
            </a:r>
            <a:r>
              <a:rPr lang="es-ES" dirty="0" smtClean="0"/>
              <a:t> MS402)</a:t>
            </a:r>
            <a:endParaRPr lang="es-E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00" y="1556792"/>
            <a:ext cx="9093104" cy="27490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Software </a:t>
            </a:r>
            <a:r>
              <a:rPr lang="es-ES" dirty="0" err="1" smtClean="0"/>
              <a:t>Provisioning</a:t>
            </a:r>
            <a:r>
              <a:rPr lang="es-ES" dirty="0" smtClean="0"/>
              <a:t> </a:t>
            </a:r>
            <a:r>
              <a:rPr lang="es-ES" dirty="0" err="1" smtClean="0"/>
              <a:t>Workflow</a:t>
            </a:r>
            <a:endParaRPr lang="es-ES" dirty="0"/>
          </a:p>
        </p:txBody>
      </p:sp>
      <p:pic>
        <p:nvPicPr>
          <p:cNvPr id="92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4661" y="1144618"/>
            <a:ext cx="6769707" cy="5092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err="1" smtClean="0"/>
              <a:t>Metrics</a:t>
            </a: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 smtClean="0"/>
              <a:t>Number of new versions by SP, percentage </a:t>
            </a:r>
            <a:r>
              <a:rPr lang="en-US" sz="2400" dirty="0" smtClean="0"/>
              <a:t>rejected</a:t>
            </a:r>
            <a:endParaRPr lang="en-US" sz="2400" dirty="0" smtClean="0"/>
          </a:p>
          <a:p>
            <a:r>
              <a:rPr lang="en-US" sz="2400" dirty="0" smtClean="0"/>
              <a:t>Number of back-outs of a software component once it has entered into production, percentage for each SP</a:t>
            </a:r>
          </a:p>
          <a:p>
            <a:r>
              <a:rPr lang="en-US" sz="2400" dirty="0" smtClean="0"/>
              <a:t>Number of incidents related to the new versions of software when in production, percentage of a SP</a:t>
            </a:r>
          </a:p>
          <a:p>
            <a:r>
              <a:rPr lang="en-US" sz="2400" dirty="0" smtClean="0"/>
              <a:t>Number of software incidents found in production that result in changes to quality criteria (M.SA2.3).</a:t>
            </a:r>
          </a:p>
          <a:p>
            <a:r>
              <a:rPr lang="en-US" sz="2400" dirty="0" smtClean="0"/>
              <a:t>Number of new releases validated against defined criteria (M. SA2.4</a:t>
            </a:r>
            <a:r>
              <a:rPr lang="en-US" sz="2400" dirty="0" smtClean="0"/>
              <a:t>)</a:t>
            </a:r>
            <a:endParaRPr lang="en-US" sz="2400" dirty="0" smtClean="0"/>
          </a:p>
          <a:p>
            <a:r>
              <a:rPr lang="en-US" sz="2400" dirty="0" smtClean="0"/>
              <a:t>Mean time taken to validate a release (M. SA2.5</a:t>
            </a:r>
            <a:r>
              <a:rPr lang="en-US" sz="2400" dirty="0" smtClean="0"/>
              <a:t>)</a:t>
            </a:r>
            <a:endParaRPr lang="en-US" sz="2400" dirty="0" smtClean="0"/>
          </a:p>
          <a:p>
            <a:r>
              <a:rPr lang="en-US" sz="2400" dirty="0" smtClean="0"/>
              <a:t>Number of releases failing validation. (M. SA2.6</a:t>
            </a:r>
            <a:r>
              <a:rPr lang="en-US" sz="2400" dirty="0" smtClean="0"/>
              <a:t>)</a:t>
            </a:r>
            <a:endParaRPr lang="es-ES" sz="24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err="1" smtClean="0"/>
              <a:t>See</a:t>
            </a:r>
            <a:r>
              <a:rPr lang="es-ES" dirty="0" smtClean="0"/>
              <a:t> </a:t>
            </a:r>
            <a:r>
              <a:rPr lang="es-ES" dirty="0" err="1" smtClean="0"/>
              <a:t>also</a:t>
            </a:r>
            <a:r>
              <a:rPr lang="es-ES" dirty="0" smtClean="0"/>
              <a:t> (</a:t>
            </a:r>
            <a:r>
              <a:rPr lang="es-ES" dirty="0" err="1" smtClean="0"/>
              <a:t>references</a:t>
            </a:r>
            <a:r>
              <a:rPr lang="es-ES" dirty="0" smtClean="0"/>
              <a:t>)</a:t>
            </a: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 sz="2800" dirty="0" err="1" smtClean="0"/>
              <a:t>Quality</a:t>
            </a:r>
            <a:r>
              <a:rPr lang="es-ES" sz="2800" dirty="0" smtClean="0"/>
              <a:t> </a:t>
            </a:r>
            <a:r>
              <a:rPr lang="es-ES" sz="2800" dirty="0" err="1" smtClean="0"/>
              <a:t>Criteria</a:t>
            </a:r>
            <a:r>
              <a:rPr lang="es-ES" sz="2800" dirty="0" smtClean="0"/>
              <a:t> (</a:t>
            </a:r>
            <a:r>
              <a:rPr lang="es-ES" sz="2800" u="sng" dirty="0" smtClean="0">
                <a:hlinkClick r:id="rId2"/>
              </a:rPr>
              <a:t>https://wiki.egi.eu/wiki/EGI-InSPIRE:UMDQualityCriteria</a:t>
            </a:r>
            <a:r>
              <a:rPr lang="es-ES" sz="2800" dirty="0" smtClean="0"/>
              <a:t>)</a:t>
            </a:r>
            <a:endParaRPr lang="es-ES" sz="2800" dirty="0" smtClean="0">
              <a:solidFill>
                <a:schemeClr val="accent1"/>
              </a:solidFill>
            </a:endParaRPr>
          </a:p>
          <a:p>
            <a:r>
              <a:rPr lang="en-US" sz="2800" dirty="0" smtClean="0"/>
              <a:t>MS402: Deploying Software into the EGI Production Infrastructure</a:t>
            </a:r>
          </a:p>
          <a:p>
            <a:r>
              <a:rPr lang="en-US" sz="2800" dirty="0" smtClean="0"/>
              <a:t>MS501: Establishment of the EGI Software Repository and associated support tools</a:t>
            </a:r>
          </a:p>
          <a:p>
            <a:r>
              <a:rPr lang="es-ES" sz="2800" dirty="0" smtClean="0"/>
              <a:t>EGI </a:t>
            </a:r>
            <a:r>
              <a:rPr lang="es-ES" sz="2800" dirty="0" err="1" smtClean="0"/>
              <a:t>Repositories</a:t>
            </a:r>
            <a:r>
              <a:rPr lang="es-ES" sz="2800" dirty="0" smtClean="0"/>
              <a:t> http://repository.egi.eu</a:t>
            </a:r>
          </a:p>
          <a:p>
            <a:endParaRPr lang="es-ES" sz="2800" dirty="0" smtClean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Status</a:t>
            </a: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 dirty="0" err="1" smtClean="0"/>
              <a:t>Procedure</a:t>
            </a:r>
            <a:r>
              <a:rPr lang="es-ES" dirty="0" smtClean="0"/>
              <a:t> </a:t>
            </a:r>
            <a:r>
              <a:rPr lang="es-ES" dirty="0" err="1" smtClean="0"/>
              <a:t>ready</a:t>
            </a:r>
            <a:endParaRPr lang="es-ES" dirty="0" smtClean="0"/>
          </a:p>
          <a:p>
            <a:r>
              <a:rPr lang="es-ES" dirty="0" err="1" smtClean="0"/>
              <a:t>Generic</a:t>
            </a:r>
            <a:r>
              <a:rPr lang="es-ES" dirty="0" smtClean="0"/>
              <a:t> </a:t>
            </a:r>
            <a:r>
              <a:rPr lang="es-ES" dirty="0" err="1" smtClean="0"/>
              <a:t>criteria</a:t>
            </a:r>
            <a:r>
              <a:rPr lang="es-ES" dirty="0" smtClean="0"/>
              <a:t> </a:t>
            </a:r>
            <a:r>
              <a:rPr lang="es-ES" dirty="0" err="1" smtClean="0"/>
              <a:t>ready</a:t>
            </a:r>
            <a:r>
              <a:rPr lang="es-ES" dirty="0" smtClean="0"/>
              <a:t>, </a:t>
            </a:r>
            <a:r>
              <a:rPr lang="es-ES" dirty="0" err="1" smtClean="0"/>
              <a:t>pending</a:t>
            </a:r>
            <a:r>
              <a:rPr lang="es-ES" dirty="0" smtClean="0"/>
              <a:t> </a:t>
            </a:r>
            <a:r>
              <a:rPr lang="es-ES" dirty="0" err="1" smtClean="0"/>
              <a:t>some</a:t>
            </a:r>
            <a:r>
              <a:rPr lang="es-ES" dirty="0" smtClean="0"/>
              <a:t> </a:t>
            </a:r>
            <a:r>
              <a:rPr lang="es-ES" dirty="0" err="1" smtClean="0"/>
              <a:t>specific</a:t>
            </a:r>
            <a:r>
              <a:rPr lang="es-ES" dirty="0" smtClean="0"/>
              <a:t> </a:t>
            </a:r>
            <a:r>
              <a:rPr lang="es-ES" dirty="0" err="1" smtClean="0"/>
              <a:t>criteria</a:t>
            </a:r>
            <a:endParaRPr lang="es-ES" dirty="0" smtClean="0"/>
          </a:p>
          <a:p>
            <a:r>
              <a:rPr lang="es-ES" dirty="0" err="1" smtClean="0"/>
              <a:t>Need</a:t>
            </a:r>
            <a:r>
              <a:rPr lang="es-ES" dirty="0" smtClean="0"/>
              <a:t> </a:t>
            </a:r>
            <a:r>
              <a:rPr lang="es-ES" dirty="0" err="1" smtClean="0"/>
              <a:t>to</a:t>
            </a:r>
            <a:r>
              <a:rPr lang="es-ES" dirty="0" smtClean="0"/>
              <a:t> prepare </a:t>
            </a:r>
            <a:r>
              <a:rPr lang="es-ES" dirty="0" err="1" smtClean="0"/>
              <a:t>template</a:t>
            </a:r>
            <a:r>
              <a:rPr lang="es-ES" dirty="0" smtClean="0"/>
              <a:t> </a:t>
            </a:r>
            <a:r>
              <a:rPr lang="es-ES" dirty="0" err="1" smtClean="0"/>
              <a:t>for</a:t>
            </a:r>
            <a:r>
              <a:rPr lang="es-ES" dirty="0" smtClean="0"/>
              <a:t> </a:t>
            </a:r>
            <a:r>
              <a:rPr lang="es-ES" dirty="0" err="1" smtClean="0"/>
              <a:t>checking</a:t>
            </a:r>
            <a:endParaRPr lang="es-ES" dirty="0" smtClean="0"/>
          </a:p>
          <a:p>
            <a:pPr>
              <a:buNone/>
            </a:pPr>
            <a:endParaRPr lang="es-E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err="1" smtClean="0"/>
              <a:t>Next</a:t>
            </a:r>
            <a:r>
              <a:rPr lang="es-ES" dirty="0" smtClean="0"/>
              <a:t> </a:t>
            </a:r>
            <a:r>
              <a:rPr lang="es-ES" dirty="0" err="1" smtClean="0"/>
              <a:t>steps</a:t>
            </a: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 dirty="0" smtClean="0"/>
              <a:t>Configure RT (</a:t>
            </a:r>
            <a:r>
              <a:rPr lang="es-ES" dirty="0" err="1" smtClean="0"/>
              <a:t>template</a:t>
            </a:r>
            <a:r>
              <a:rPr lang="es-ES" dirty="0" smtClean="0"/>
              <a:t> </a:t>
            </a:r>
            <a:r>
              <a:rPr lang="es-ES" dirty="0" err="1" smtClean="0"/>
              <a:t>to</a:t>
            </a:r>
            <a:r>
              <a:rPr lang="es-ES" dirty="0" smtClean="0"/>
              <a:t> </a:t>
            </a:r>
            <a:r>
              <a:rPr lang="es-ES" dirty="0" err="1" smtClean="0"/>
              <a:t>verify</a:t>
            </a:r>
            <a:r>
              <a:rPr lang="es-ES" dirty="0" smtClean="0"/>
              <a:t> QC can </a:t>
            </a:r>
            <a:r>
              <a:rPr lang="es-ES" dirty="0" err="1" smtClean="0"/>
              <a:t>be</a:t>
            </a:r>
            <a:r>
              <a:rPr lang="es-ES" dirty="0" smtClean="0"/>
              <a:t> a </a:t>
            </a:r>
            <a:r>
              <a:rPr lang="es-ES" dirty="0" err="1" smtClean="0"/>
              <a:t>word-excel</a:t>
            </a:r>
            <a:r>
              <a:rPr lang="es-ES" dirty="0" smtClean="0"/>
              <a:t> </a:t>
            </a:r>
            <a:r>
              <a:rPr lang="es-ES" dirty="0" err="1" smtClean="0"/>
              <a:t>sheet</a:t>
            </a:r>
            <a:r>
              <a:rPr lang="es-ES" dirty="0" smtClean="0"/>
              <a:t>)</a:t>
            </a:r>
          </a:p>
          <a:p>
            <a:pPr lvl="1"/>
            <a:r>
              <a:rPr lang="es-ES" dirty="0" err="1" smtClean="0"/>
              <a:t>Something</a:t>
            </a:r>
            <a:r>
              <a:rPr lang="es-ES" dirty="0" smtClean="0"/>
              <a:t> </a:t>
            </a:r>
            <a:r>
              <a:rPr lang="es-ES" dirty="0" err="1" smtClean="0"/>
              <a:t>like</a:t>
            </a:r>
            <a:r>
              <a:rPr lang="es-ES" dirty="0" smtClean="0"/>
              <a:t>:</a:t>
            </a:r>
          </a:p>
          <a:p>
            <a:pPr lvl="2"/>
            <a:r>
              <a:rPr lang="es-ES" dirty="0" err="1" smtClean="0"/>
              <a:t>User</a:t>
            </a:r>
            <a:r>
              <a:rPr lang="es-ES" dirty="0" smtClean="0"/>
              <a:t> </a:t>
            </a:r>
            <a:r>
              <a:rPr lang="es-ES" dirty="0" err="1" smtClean="0"/>
              <a:t>Documentation</a:t>
            </a:r>
            <a:r>
              <a:rPr lang="es-ES" dirty="0" smtClean="0"/>
              <a:t>: </a:t>
            </a:r>
            <a:r>
              <a:rPr lang="es-ES" dirty="0" err="1" smtClean="0"/>
              <a:t>Valid</a:t>
            </a:r>
            <a:r>
              <a:rPr lang="es-ES" dirty="0" smtClean="0"/>
              <a:t> // DA  //  </a:t>
            </a:r>
            <a:r>
              <a:rPr lang="es-ES" dirty="0" err="1" smtClean="0"/>
              <a:t>Comments</a:t>
            </a:r>
            <a:endParaRPr lang="es-ES" dirty="0" smtClean="0"/>
          </a:p>
          <a:p>
            <a:r>
              <a:rPr lang="es-ES" dirty="0" err="1" smtClean="0"/>
              <a:t>Communicate</a:t>
            </a:r>
            <a:r>
              <a:rPr lang="es-ES" dirty="0" smtClean="0"/>
              <a:t> </a:t>
            </a:r>
            <a:r>
              <a:rPr lang="es-ES" dirty="0" err="1" smtClean="0"/>
              <a:t>the</a:t>
            </a:r>
            <a:r>
              <a:rPr lang="es-ES" dirty="0" smtClean="0"/>
              <a:t> </a:t>
            </a:r>
            <a:r>
              <a:rPr lang="es-ES" dirty="0" err="1" smtClean="0"/>
              <a:t>procedure</a:t>
            </a:r>
            <a:r>
              <a:rPr lang="es-ES" dirty="0" smtClean="0"/>
              <a:t> </a:t>
            </a:r>
            <a:r>
              <a:rPr lang="es-ES" dirty="0" err="1" smtClean="0"/>
              <a:t>to</a:t>
            </a:r>
            <a:r>
              <a:rPr lang="es-ES" dirty="0" smtClean="0"/>
              <a:t> SP</a:t>
            </a:r>
          </a:p>
          <a:p>
            <a:r>
              <a:rPr lang="es-ES" dirty="0" err="1" smtClean="0"/>
              <a:t>Setup</a:t>
            </a:r>
            <a:r>
              <a:rPr lang="es-ES" dirty="0" smtClean="0"/>
              <a:t>/</a:t>
            </a:r>
            <a:r>
              <a:rPr lang="es-ES" dirty="0" err="1" smtClean="0"/>
              <a:t>train</a:t>
            </a:r>
            <a:r>
              <a:rPr lang="es-ES" dirty="0" smtClean="0"/>
              <a:t> </a:t>
            </a:r>
            <a:r>
              <a:rPr lang="es-ES" dirty="0" err="1" smtClean="0"/>
              <a:t>people</a:t>
            </a:r>
            <a:r>
              <a:rPr lang="es-ES" dirty="0" smtClean="0"/>
              <a:t>-&gt; “</a:t>
            </a:r>
            <a:r>
              <a:rPr lang="es-ES" dirty="0" err="1" smtClean="0"/>
              <a:t>Validator</a:t>
            </a:r>
            <a:r>
              <a:rPr lang="es-ES" dirty="0" smtClean="0"/>
              <a:t> </a:t>
            </a:r>
            <a:r>
              <a:rPr lang="es-ES" dirty="0" err="1" smtClean="0"/>
              <a:t>on</a:t>
            </a:r>
            <a:r>
              <a:rPr lang="es-ES" dirty="0" smtClean="0"/>
              <a:t> </a:t>
            </a:r>
            <a:r>
              <a:rPr lang="es-ES" dirty="0" err="1" smtClean="0"/>
              <a:t>duty</a:t>
            </a:r>
            <a:r>
              <a:rPr lang="es-ES" dirty="0" smtClean="0"/>
              <a:t>”</a:t>
            </a:r>
          </a:p>
          <a:p>
            <a:r>
              <a:rPr lang="es-ES" dirty="0" err="1" smtClean="0"/>
              <a:t>Start</a:t>
            </a:r>
            <a:r>
              <a:rPr lang="es-ES" dirty="0" smtClean="0"/>
              <a:t> </a:t>
            </a:r>
            <a:r>
              <a:rPr lang="es-ES" dirty="0" err="1" smtClean="0"/>
              <a:t>validating</a:t>
            </a:r>
            <a:endParaRPr lang="es-ES" dirty="0" smtClean="0"/>
          </a:p>
          <a:p>
            <a:r>
              <a:rPr lang="es-ES" dirty="0" err="1" smtClean="0"/>
              <a:t>Collect</a:t>
            </a:r>
            <a:r>
              <a:rPr lang="es-ES" dirty="0" smtClean="0"/>
              <a:t> </a:t>
            </a:r>
            <a:r>
              <a:rPr lang="es-ES" dirty="0" err="1" smtClean="0"/>
              <a:t>metrics</a:t>
            </a:r>
            <a:endParaRPr lang="es-ES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err="1" smtClean="0"/>
              <a:t>Challenges</a:t>
            </a: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 dirty="0" err="1" smtClean="0"/>
              <a:t>SLAs</a:t>
            </a:r>
            <a:r>
              <a:rPr lang="es-ES" dirty="0" smtClean="0"/>
              <a:t> </a:t>
            </a:r>
            <a:r>
              <a:rPr lang="es-ES" dirty="0" err="1" smtClean="0"/>
              <a:t>with</a:t>
            </a:r>
            <a:r>
              <a:rPr lang="es-ES" dirty="0" smtClean="0"/>
              <a:t> SP, </a:t>
            </a:r>
            <a:r>
              <a:rPr lang="es-ES" dirty="0" err="1" smtClean="0"/>
              <a:t>communicate</a:t>
            </a:r>
            <a:r>
              <a:rPr lang="es-ES" dirty="0" smtClean="0"/>
              <a:t> </a:t>
            </a:r>
            <a:r>
              <a:rPr lang="es-ES" dirty="0" err="1" smtClean="0"/>
              <a:t>the</a:t>
            </a:r>
            <a:r>
              <a:rPr lang="es-ES" dirty="0" smtClean="0"/>
              <a:t> </a:t>
            </a:r>
            <a:r>
              <a:rPr lang="es-ES" dirty="0" err="1" smtClean="0"/>
              <a:t>validation</a:t>
            </a:r>
            <a:r>
              <a:rPr lang="es-ES" dirty="0" smtClean="0"/>
              <a:t> </a:t>
            </a:r>
            <a:r>
              <a:rPr lang="es-ES" dirty="0" err="1" smtClean="0"/>
              <a:t>procedure</a:t>
            </a:r>
            <a:r>
              <a:rPr lang="es-ES" dirty="0" smtClean="0"/>
              <a:t> </a:t>
            </a:r>
            <a:r>
              <a:rPr lang="es-ES" dirty="0" err="1" smtClean="0"/>
              <a:t>to</a:t>
            </a:r>
            <a:r>
              <a:rPr lang="es-ES" dirty="0" smtClean="0"/>
              <a:t> SP</a:t>
            </a:r>
          </a:p>
          <a:p>
            <a:r>
              <a:rPr lang="es-ES" dirty="0" err="1" smtClean="0"/>
              <a:t>Convince</a:t>
            </a:r>
            <a:r>
              <a:rPr lang="es-ES" dirty="0" smtClean="0"/>
              <a:t> SP </a:t>
            </a:r>
            <a:r>
              <a:rPr lang="es-ES" dirty="0" err="1" smtClean="0"/>
              <a:t>to</a:t>
            </a:r>
            <a:r>
              <a:rPr lang="es-ES" dirty="0" smtClean="0"/>
              <a:t> </a:t>
            </a:r>
            <a:r>
              <a:rPr lang="es-ES" dirty="0" err="1" smtClean="0"/>
              <a:t>verify</a:t>
            </a:r>
            <a:r>
              <a:rPr lang="es-ES" dirty="0" smtClean="0"/>
              <a:t> software </a:t>
            </a:r>
            <a:r>
              <a:rPr lang="es-ES" dirty="0" err="1" smtClean="0"/>
              <a:t>according</a:t>
            </a:r>
            <a:r>
              <a:rPr lang="es-ES" dirty="0" smtClean="0"/>
              <a:t> </a:t>
            </a:r>
            <a:r>
              <a:rPr lang="es-ES" dirty="0" err="1" smtClean="0"/>
              <a:t>to</a:t>
            </a:r>
            <a:r>
              <a:rPr lang="es-ES" dirty="0" smtClean="0"/>
              <a:t> QC</a:t>
            </a:r>
          </a:p>
          <a:p>
            <a:r>
              <a:rPr lang="es-ES" dirty="0" err="1" smtClean="0"/>
              <a:t>Level</a:t>
            </a:r>
            <a:r>
              <a:rPr lang="es-ES" dirty="0" smtClean="0"/>
              <a:t> of in-</a:t>
            </a:r>
            <a:r>
              <a:rPr lang="es-ES" dirty="0" err="1" smtClean="0"/>
              <a:t>depth</a:t>
            </a:r>
            <a:r>
              <a:rPr lang="es-ES" dirty="0" smtClean="0"/>
              <a:t> </a:t>
            </a:r>
            <a:r>
              <a:rPr lang="es-ES" dirty="0" err="1" smtClean="0"/>
              <a:t>documentation</a:t>
            </a:r>
            <a:r>
              <a:rPr lang="es-ES" dirty="0" smtClean="0"/>
              <a:t> </a:t>
            </a:r>
            <a:r>
              <a:rPr lang="es-ES" dirty="0" err="1" smtClean="0"/>
              <a:t>review</a:t>
            </a:r>
            <a:endParaRPr lang="es-ES" dirty="0" smtClean="0"/>
          </a:p>
          <a:p>
            <a:r>
              <a:rPr lang="es-ES" dirty="0" err="1" smtClean="0"/>
              <a:t>Current</a:t>
            </a:r>
            <a:r>
              <a:rPr lang="es-ES" dirty="0" smtClean="0"/>
              <a:t> software status…</a:t>
            </a:r>
          </a:p>
          <a:p>
            <a:r>
              <a:rPr lang="es-ES" dirty="0" err="1" smtClean="0"/>
              <a:t>Too</a:t>
            </a:r>
            <a:r>
              <a:rPr lang="es-ES" dirty="0" smtClean="0"/>
              <a:t> </a:t>
            </a:r>
            <a:r>
              <a:rPr lang="es-ES" dirty="0" err="1" smtClean="0"/>
              <a:t>many</a:t>
            </a:r>
            <a:r>
              <a:rPr lang="es-ES" dirty="0" smtClean="0"/>
              <a:t> software </a:t>
            </a:r>
            <a:r>
              <a:rPr lang="es-ES" dirty="0" err="1" smtClean="0"/>
              <a:t>updates</a:t>
            </a:r>
            <a:r>
              <a:rPr lang="es-ES" dirty="0" smtClean="0"/>
              <a:t>-&gt; </a:t>
            </a:r>
            <a:r>
              <a:rPr lang="es-ES" dirty="0" err="1" smtClean="0"/>
              <a:t>Too</a:t>
            </a:r>
            <a:r>
              <a:rPr lang="es-ES" dirty="0" smtClean="0"/>
              <a:t> </a:t>
            </a:r>
            <a:r>
              <a:rPr lang="es-ES" dirty="0" err="1" smtClean="0"/>
              <a:t>much</a:t>
            </a:r>
            <a:r>
              <a:rPr lang="es-ES" dirty="0" smtClean="0"/>
              <a:t> load (</a:t>
            </a:r>
            <a:r>
              <a:rPr lang="es-ES" dirty="0" err="1" smtClean="0"/>
              <a:t>metrics</a:t>
            </a:r>
            <a:r>
              <a:rPr lang="es-ES" dirty="0" smtClean="0"/>
              <a:t>)</a:t>
            </a:r>
          </a:p>
          <a:p>
            <a:endParaRPr lang="es-ES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err="1" smtClean="0"/>
              <a:t>Conclusions</a:t>
            </a: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Software Testing is done by the Software Providers</a:t>
            </a:r>
          </a:p>
          <a:p>
            <a:r>
              <a:rPr lang="en-US" dirty="0" smtClean="0"/>
              <a:t>SA2.3 (TU) checks documentation &amp; reports and then (un)validates. Random tests &amp; participation in testing with the SP</a:t>
            </a:r>
          </a:p>
          <a:p>
            <a:r>
              <a:rPr lang="en-US" dirty="0" smtClean="0"/>
              <a:t>Low quality components won´t be validated -&gt; will never go to Production -&gt; more stable infrastructure (less features?)</a:t>
            </a:r>
          </a:p>
          <a:p>
            <a:endParaRPr lang="es-E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EGI-InSPIRE-Slide-Template_v4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EGI-InSPIRE-Slide-Template_v4</Template>
  <TotalTime>217</TotalTime>
  <Words>548</Words>
  <Application>Microsoft Office PowerPoint</Application>
  <PresentationFormat>Presentación en pantalla (4:3)</PresentationFormat>
  <Paragraphs>68</Paragraphs>
  <Slides>14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14</vt:i4>
      </vt:variant>
    </vt:vector>
  </HeadingPairs>
  <TitlesOfParts>
    <vt:vector size="15" baseType="lpstr">
      <vt:lpstr>EGI-InSPIRE-Slide-Template_v4</vt:lpstr>
      <vt:lpstr>TSA2.3 Software Validation</vt:lpstr>
      <vt:lpstr>Objectives</vt:lpstr>
      <vt:lpstr>Verification of QC</vt:lpstr>
      <vt:lpstr>Request Tracker (RT)</vt:lpstr>
      <vt:lpstr>Verification of QC</vt:lpstr>
      <vt:lpstr>If not accepted</vt:lpstr>
      <vt:lpstr>SV Timeline (see MS402)</vt:lpstr>
      <vt:lpstr>Software Provisioning Workflow</vt:lpstr>
      <vt:lpstr>Metrics</vt:lpstr>
      <vt:lpstr>See also (references)</vt:lpstr>
      <vt:lpstr>Status</vt:lpstr>
      <vt:lpstr>Next steps</vt:lpstr>
      <vt:lpstr>Challenges</vt:lpstr>
      <vt:lpstr>Conclusions</vt:lpstr>
    </vt:vector>
  </TitlesOfParts>
  <Company>Nikhef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TSA1.3 Software Validation</dc:title>
  <dc:creator>Windows User</dc:creator>
  <cp:lastModifiedBy>Windows User</cp:lastModifiedBy>
  <cp:revision>42</cp:revision>
  <dcterms:created xsi:type="dcterms:W3CDTF">2010-09-13T10:23:26Z</dcterms:created>
  <dcterms:modified xsi:type="dcterms:W3CDTF">2010-09-14T14:20:12Z</dcterms:modified>
</cp:coreProperties>
</file>