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14"/>
  </p:notesMasterIdLst>
  <p:sldIdLst>
    <p:sldId id="256" r:id="rId2"/>
    <p:sldId id="287" r:id="rId3"/>
    <p:sldId id="257" r:id="rId4"/>
    <p:sldId id="288" r:id="rId5"/>
    <p:sldId id="283" r:id="rId6"/>
    <p:sldId id="293" r:id="rId7"/>
    <p:sldId id="284" r:id="rId8"/>
    <p:sldId id="289" r:id="rId9"/>
    <p:sldId id="290" r:id="rId10"/>
    <p:sldId id="291" r:id="rId11"/>
    <p:sldId id="292" r:id="rId12"/>
    <p:sldId id="285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40" d="100"/>
          <a:sy n="140" d="100"/>
        </p:scale>
        <p:origin x="-80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261DA34-2C5F-4629-A06B-E1A1617C5335}" type="datetimeFigureOut">
              <a:rPr lang="en-US"/>
              <a:pPr>
                <a:defRPr/>
              </a:pPr>
              <a:t>9/29/2010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6492F35-CFB2-490C-98CA-78D3490115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85800"/>
            <a:ext cx="1447800" cy="579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rgbClr val="0067B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ES">
              <a:latin typeface="Calibri" pitchFamily="34" charset="0"/>
            </a:endParaRPr>
          </a:p>
        </p:txBody>
      </p: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0" y="0"/>
            <a:ext cx="9215438" cy="1081088"/>
            <a:chOff x="-1" y="0"/>
            <a:chExt cx="9215439" cy="1081088"/>
          </a:xfrm>
        </p:grpSpPr>
        <p:sp>
          <p:nvSpPr>
            <p:cNvPr id="7" name="Rectangle 4"/>
            <p:cNvSpPr>
              <a:spLocks noChangeArrowheads="1"/>
            </p:cNvSpPr>
            <p:nvPr/>
          </p:nvSpPr>
          <p:spPr bwMode="auto">
            <a:xfrm>
              <a:off x="-1" y="0"/>
              <a:ext cx="9144001" cy="1044575"/>
            </a:xfrm>
            <a:prstGeom prst="rect">
              <a:avLst/>
            </a:prstGeom>
            <a:solidFill>
              <a:srgbClr val="0067B1"/>
            </a:solidFill>
            <a:ln w="9360">
              <a:solidFill>
                <a:srgbClr val="0067B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s-ES">
                <a:latin typeface="Calibri" pitchFamily="34" charset="0"/>
              </a:endParaRPr>
            </a:p>
          </p:txBody>
        </p:sp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1735138" cy="97948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9" name="Rectangle 6"/>
            <p:cNvSpPr>
              <a:spLocks noChangeArrowheads="1"/>
            </p:cNvSpPr>
            <p:nvPr/>
          </p:nvSpPr>
          <p:spPr bwMode="auto">
            <a:xfrm>
              <a:off x="1619249" y="0"/>
              <a:ext cx="1800225" cy="979488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s-ES">
                <a:latin typeface="Calibri" pitchFamily="34" charset="0"/>
              </a:endParaRPr>
            </a:p>
          </p:txBody>
        </p:sp>
        <p:sp>
          <p:nvSpPr>
            <p:cNvPr id="10" name="Freeform 7"/>
            <p:cNvSpPr>
              <a:spLocks noChangeArrowheads="1"/>
            </p:cNvSpPr>
            <p:nvPr/>
          </p:nvSpPr>
          <p:spPr bwMode="auto">
            <a:xfrm>
              <a:off x="1619249" y="0"/>
              <a:ext cx="1800225" cy="979488"/>
            </a:xfrm>
            <a:custGeom>
              <a:avLst/>
              <a:gdLst>
                <a:gd name="T0" fmla="*/ 5000 w 5001"/>
                <a:gd name="T1" fmla="*/ 0 h 2721"/>
                <a:gd name="T2" fmla="*/ 5000 w 5001"/>
                <a:gd name="T3" fmla="*/ 2720 h 2721"/>
                <a:gd name="T4" fmla="*/ 0 w 5001"/>
                <a:gd name="T5" fmla="*/ 2720 h 2721"/>
                <a:gd name="T6" fmla="*/ 2000 w 5001"/>
                <a:gd name="T7" fmla="*/ 0 h 2721"/>
                <a:gd name="T8" fmla="*/ 5000 w 5001"/>
                <a:gd name="T9" fmla="*/ 0 h 27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01" h="2721">
                  <a:moveTo>
                    <a:pt x="5000" y="0"/>
                  </a:moveTo>
                  <a:lnTo>
                    <a:pt x="5000" y="2720"/>
                  </a:lnTo>
                  <a:lnTo>
                    <a:pt x="0" y="2720"/>
                  </a:lnTo>
                  <a:cubicBezTo>
                    <a:pt x="2000" y="2720"/>
                    <a:pt x="0" y="0"/>
                    <a:pt x="2000" y="0"/>
                  </a:cubicBezTo>
                  <a:cubicBezTo>
                    <a:pt x="2667" y="0"/>
                    <a:pt x="4333" y="0"/>
                    <a:pt x="5000" y="0"/>
                  </a:cubicBezTo>
                </a:path>
              </a:pathLst>
            </a:custGeom>
            <a:solidFill>
              <a:srgbClr val="0067B1"/>
            </a:solidFill>
            <a:ln w="9360">
              <a:solidFill>
                <a:srgbClr val="0067B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s-ES"/>
            </a:p>
          </p:txBody>
        </p:sp>
        <p:sp>
          <p:nvSpPr>
            <p:cNvPr id="11" name="Text Box 12"/>
            <p:cNvSpPr txBox="1">
              <a:spLocks noChangeArrowheads="1"/>
            </p:cNvSpPr>
            <p:nvPr/>
          </p:nvSpPr>
          <p:spPr bwMode="auto">
            <a:xfrm>
              <a:off x="6551613" y="503238"/>
              <a:ext cx="2663825" cy="57785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lIns="90000" tIns="45000" rIns="90000" bIns="45000"/>
            <a:lstStyle/>
            <a:p>
              <a:pPr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/>
              </a:pPr>
              <a:r>
                <a:rPr lang="en-GB" sz="3200" b="1">
                  <a:solidFill>
                    <a:srgbClr val="FFFFFF"/>
                  </a:solidFill>
                  <a:ea typeface="SimSun" pitchFamily="2" charset="-122"/>
                  <a:cs typeface="Arial" charset="0"/>
                </a:rPr>
                <a:t>EGI-InSPIRE</a:t>
              </a:r>
            </a:p>
          </p:txBody>
        </p:sp>
      </p:grp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5713413"/>
            <a:ext cx="781050" cy="523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16688" y="5640388"/>
            <a:ext cx="1447800" cy="588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4" name="Rectangle 17"/>
          <p:cNvSpPr>
            <a:spLocks noChangeArrowheads="1"/>
          </p:cNvSpPr>
          <p:nvPr/>
        </p:nvSpPr>
        <p:spPr bwMode="auto">
          <a:xfrm>
            <a:off x="7667625" y="6586538"/>
            <a:ext cx="1447800" cy="279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r">
              <a:spcBef>
                <a:spcPts val="875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1200">
                <a:solidFill>
                  <a:srgbClr val="FFFFFF"/>
                </a:solidFill>
                <a:ea typeface="SimSun" pitchFamily="2" charset="-122"/>
                <a:cs typeface="Arial" charset="0"/>
              </a:rPr>
              <a:t>www.egi.eu</a:t>
            </a:r>
          </a:p>
        </p:txBody>
      </p:sp>
      <p:sp>
        <p:nvSpPr>
          <p:cNvPr id="15" name="Rectangle 18"/>
          <p:cNvSpPr>
            <a:spLocks noChangeArrowheads="1"/>
          </p:cNvSpPr>
          <p:nvPr/>
        </p:nvSpPr>
        <p:spPr bwMode="auto">
          <a:xfrm>
            <a:off x="53975" y="6605588"/>
            <a:ext cx="2286000" cy="279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875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1200">
                <a:solidFill>
                  <a:srgbClr val="FFFFFF"/>
                </a:solidFill>
                <a:ea typeface="SimSun" pitchFamily="2" charset="-122"/>
                <a:cs typeface="Arial" charset="0"/>
              </a:rPr>
              <a:t>EGI-InSPIRE RI-261323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2130425"/>
            <a:ext cx="7200800" cy="14700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7744" y="3886200"/>
            <a:ext cx="5832648" cy="1343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D30BDEB-DAC9-4436-925D-F77FA7140691}" type="datetime1">
              <a:rPr lang="en-US"/>
              <a:pPr>
                <a:defRPr/>
              </a:pPr>
              <a:t>9/29/2010</a:t>
            </a:fld>
            <a:endParaRPr lang="en-US" dirty="0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75475" y="6356350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74E9D9C-2F30-4FDA-9811-E78032E127D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188" y="1412776"/>
            <a:ext cx="8075612" cy="4525963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86A14-45EF-43CD-A4F2-536CEF445AA4}" type="datetimeFigureOut">
              <a:rPr lang="en-US"/>
              <a:pPr>
                <a:defRPr/>
              </a:pPr>
              <a:t>9/29/2010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CA858-C5E6-469D-AB8E-714CD79DD09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4E884-D212-4EA5-9162-BB6EC4C754FF}" type="datetimeFigureOut">
              <a:rPr lang="en-US"/>
              <a:pPr>
                <a:defRPr/>
              </a:pPr>
              <a:t>9/29/2010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0488A-7043-49BC-BF9A-E687E472CD0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9CF859-F74D-4FC2-B4D7-0C5AB9F53D6F}" type="datetimeFigureOut">
              <a:rPr lang="en-US"/>
              <a:pPr>
                <a:defRPr/>
              </a:pPr>
              <a:t>9/29/2010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32AA1-3A5D-440E-A7C8-BAC92D038DE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rgbClr val="0067B1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s-ES">
              <a:latin typeface="Calibri" pitchFamily="34" charset="0"/>
            </a:endParaRPr>
          </a:p>
        </p:txBody>
      </p:sp>
      <p:grpSp>
        <p:nvGrpSpPr>
          <p:cNvPr id="1027" name="Group 12"/>
          <p:cNvGrpSpPr>
            <a:grpSpLocks/>
          </p:cNvGrpSpPr>
          <p:nvPr/>
        </p:nvGrpSpPr>
        <p:grpSpPr bwMode="auto">
          <a:xfrm>
            <a:off x="0" y="0"/>
            <a:ext cx="9144000" cy="1044575"/>
            <a:chOff x="-1" y="0"/>
            <a:chExt cx="9144001" cy="1044575"/>
          </a:xfrm>
        </p:grpSpPr>
        <p:sp>
          <p:nvSpPr>
            <p:cNvPr id="1035" name="Rectangle 4"/>
            <p:cNvSpPr>
              <a:spLocks noChangeArrowheads="1"/>
            </p:cNvSpPr>
            <p:nvPr/>
          </p:nvSpPr>
          <p:spPr bwMode="auto">
            <a:xfrm>
              <a:off x="-1" y="0"/>
              <a:ext cx="9144001" cy="1044575"/>
            </a:xfrm>
            <a:prstGeom prst="rect">
              <a:avLst/>
            </a:prstGeom>
            <a:solidFill>
              <a:srgbClr val="0067B1"/>
            </a:solidFill>
            <a:ln w="9360">
              <a:solidFill>
                <a:srgbClr val="0067B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s-ES">
                <a:latin typeface="Calibri" pitchFamily="34" charset="0"/>
              </a:endParaRPr>
            </a:p>
          </p:txBody>
        </p:sp>
        <p:pic>
          <p:nvPicPr>
            <p:cNvPr id="1036" name="Picture 5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0" y="0"/>
              <a:ext cx="1735138" cy="97948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1037" name="Rectangle 6"/>
            <p:cNvSpPr>
              <a:spLocks noChangeArrowheads="1"/>
            </p:cNvSpPr>
            <p:nvPr/>
          </p:nvSpPr>
          <p:spPr bwMode="auto">
            <a:xfrm>
              <a:off x="1619249" y="0"/>
              <a:ext cx="1800225" cy="979488"/>
            </a:xfrm>
            <a:prstGeom prst="rect">
              <a:avLst/>
            </a:prstGeom>
            <a:solidFill>
              <a:srgbClr val="FFFFFF"/>
            </a:solidFill>
            <a:ln w="9360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s-ES">
                <a:latin typeface="Calibri" pitchFamily="34" charset="0"/>
              </a:endParaRPr>
            </a:p>
          </p:txBody>
        </p:sp>
        <p:sp>
          <p:nvSpPr>
            <p:cNvPr id="1038" name="Freeform 7"/>
            <p:cNvSpPr>
              <a:spLocks noChangeArrowheads="1"/>
            </p:cNvSpPr>
            <p:nvPr/>
          </p:nvSpPr>
          <p:spPr bwMode="auto">
            <a:xfrm>
              <a:off x="1619249" y="0"/>
              <a:ext cx="1800225" cy="979488"/>
            </a:xfrm>
            <a:custGeom>
              <a:avLst/>
              <a:gdLst>
                <a:gd name="T0" fmla="*/ 5000 w 5001"/>
                <a:gd name="T1" fmla="*/ 0 h 2721"/>
                <a:gd name="T2" fmla="*/ 5000 w 5001"/>
                <a:gd name="T3" fmla="*/ 2720 h 2721"/>
                <a:gd name="T4" fmla="*/ 0 w 5001"/>
                <a:gd name="T5" fmla="*/ 2720 h 2721"/>
                <a:gd name="T6" fmla="*/ 2000 w 5001"/>
                <a:gd name="T7" fmla="*/ 0 h 2721"/>
                <a:gd name="T8" fmla="*/ 5000 w 5001"/>
                <a:gd name="T9" fmla="*/ 0 h 27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01" h="2721">
                  <a:moveTo>
                    <a:pt x="5000" y="0"/>
                  </a:moveTo>
                  <a:lnTo>
                    <a:pt x="5000" y="2720"/>
                  </a:lnTo>
                  <a:lnTo>
                    <a:pt x="0" y="2720"/>
                  </a:lnTo>
                  <a:cubicBezTo>
                    <a:pt x="2000" y="2720"/>
                    <a:pt x="0" y="0"/>
                    <a:pt x="2000" y="0"/>
                  </a:cubicBezTo>
                  <a:cubicBezTo>
                    <a:pt x="2667" y="0"/>
                    <a:pt x="4333" y="0"/>
                    <a:pt x="5000" y="0"/>
                  </a:cubicBezTo>
                </a:path>
              </a:pathLst>
            </a:custGeom>
            <a:solidFill>
              <a:srgbClr val="0067B1"/>
            </a:solidFill>
            <a:ln w="9360">
              <a:solidFill>
                <a:srgbClr val="0067B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s-ES"/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2124075" y="115888"/>
            <a:ext cx="6840538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11188" y="1600200"/>
            <a:ext cx="807561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913" y="63769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34DF61E-31CB-4415-816B-FC39820E904B}" type="datetimeFigureOut">
              <a:rPr lang="en-US"/>
              <a:pPr>
                <a:defRPr/>
              </a:pPr>
              <a:t>9/29/2010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9925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226AFE3-4B4C-4EB8-AA5F-A225869BCC2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33" name="Rectangle 17"/>
          <p:cNvSpPr>
            <a:spLocks noChangeArrowheads="1"/>
          </p:cNvSpPr>
          <p:nvPr/>
        </p:nvSpPr>
        <p:spPr bwMode="auto">
          <a:xfrm>
            <a:off x="7667625" y="6586538"/>
            <a:ext cx="1447800" cy="279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r">
              <a:spcBef>
                <a:spcPts val="875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1200">
                <a:solidFill>
                  <a:srgbClr val="FFFFFF"/>
                </a:solidFill>
                <a:ea typeface="SimSun" pitchFamily="2" charset="-122"/>
                <a:cs typeface="Arial" charset="0"/>
              </a:rPr>
              <a:t>www.egi.eu</a:t>
            </a:r>
          </a:p>
        </p:txBody>
      </p:sp>
      <p:sp>
        <p:nvSpPr>
          <p:cNvPr id="1034" name="Rectangle 18"/>
          <p:cNvSpPr>
            <a:spLocks noChangeArrowheads="1"/>
          </p:cNvSpPr>
          <p:nvPr/>
        </p:nvSpPr>
        <p:spPr bwMode="auto">
          <a:xfrm>
            <a:off x="53975" y="6605588"/>
            <a:ext cx="2286000" cy="279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875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1200">
                <a:solidFill>
                  <a:srgbClr val="FFFFFF"/>
                </a:solidFill>
                <a:ea typeface="SimSun" pitchFamily="2" charset="-122"/>
                <a:cs typeface="Arial" charset="0"/>
              </a:rPr>
              <a:t>EGI-InSPIRE RI-261323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2" r:id="rId2"/>
    <p:sldLayoutId id="2147483653" r:id="rId3"/>
    <p:sldLayoutId id="2147483654" r:id="rId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3"/>
          <p:cNvSpPr>
            <a:spLocks noGrp="1"/>
          </p:cNvSpPr>
          <p:nvPr>
            <p:ph type="ctrTitle"/>
          </p:nvPr>
        </p:nvSpPr>
        <p:spPr>
          <a:xfrm>
            <a:off x="1619250" y="2130425"/>
            <a:ext cx="7200900" cy="1470025"/>
          </a:xfrm>
        </p:spPr>
        <p:txBody>
          <a:bodyPr/>
          <a:lstStyle/>
          <a:p>
            <a:pPr eaLnBrk="1" hangingPunct="1"/>
            <a:r>
              <a:rPr lang="en-GB" smtClean="0">
                <a:latin typeface="Arial" charset="0"/>
                <a:cs typeface="Arial" charset="0"/>
              </a:rPr>
              <a:t>NGI meeting</a:t>
            </a:r>
          </a:p>
        </p:txBody>
      </p:sp>
      <p:sp>
        <p:nvSpPr>
          <p:cNvPr id="7170" name="Subtitle 4"/>
          <p:cNvSpPr>
            <a:spLocks noGrp="1"/>
          </p:cNvSpPr>
          <p:nvPr>
            <p:ph type="subTitle" idx="1"/>
          </p:nvPr>
        </p:nvSpPr>
        <p:spPr>
          <a:xfrm>
            <a:off x="2268538" y="3886200"/>
            <a:ext cx="5832475" cy="1343025"/>
          </a:xfrm>
        </p:spPr>
        <p:txBody>
          <a:bodyPr/>
          <a:lstStyle/>
          <a:p>
            <a:pPr eaLnBrk="1" hangingPunct="1"/>
            <a:r>
              <a:rPr lang="en-GB" smtClean="0">
                <a:latin typeface="Arial" charset="0"/>
                <a:cs typeface="Arial" charset="0"/>
              </a:rPr>
              <a:t>Madrid</a:t>
            </a:r>
          </a:p>
          <a:p>
            <a:pPr eaLnBrk="1" hangingPunct="1"/>
            <a:r>
              <a:rPr lang="en-GB" smtClean="0">
                <a:latin typeface="Arial" charset="0"/>
                <a:cs typeface="Arial" charset="0"/>
              </a:rPr>
              <a:t>September, 30th</a:t>
            </a:r>
          </a:p>
        </p:txBody>
      </p:sp>
      <p:sp>
        <p:nvSpPr>
          <p:cNvPr id="7171" name="Date Placeholder 3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C2751A-AD94-4884-83E2-5E0C2E34CDF6}" type="datetime1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9/29/2010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7172" name="Footer Placeholder 5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mtClean="0">
                <a:latin typeface="Arial" charset="0"/>
                <a:cs typeface="Arial" charset="0"/>
              </a:rPr>
              <a:t>NGI-ES meeting 30 Septiembre 2010</a:t>
            </a:r>
          </a:p>
        </p:txBody>
      </p:sp>
      <p:sp>
        <p:nvSpPr>
          <p:cNvPr id="7173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1CA594E-46C5-4154-A62F-7A1DFB6D6292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smtClean="0">
              <a:latin typeface="Arial" charset="0"/>
              <a:cs typeface="Arial" charset="0"/>
            </a:endParaRPr>
          </a:p>
        </p:txBody>
      </p:sp>
      <p:pic>
        <p:nvPicPr>
          <p:cNvPr id="7176" name="Picture 8" descr="fundac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5589588"/>
            <a:ext cx="2135188" cy="669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itle 10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 smtClean="0">
                <a:latin typeface="Arial" charset="0"/>
                <a:cs typeface="Arial" charset="0"/>
              </a:rPr>
              <a:t>CESGA Site - Agenda</a:t>
            </a:r>
          </a:p>
        </p:txBody>
      </p:sp>
      <p:sp>
        <p:nvSpPr>
          <p:cNvPr id="9218" name="Content Placeholder 13"/>
          <p:cNvSpPr>
            <a:spLocks noGrp="1"/>
          </p:cNvSpPr>
          <p:nvPr>
            <p:ph idx="4294967295"/>
          </p:nvPr>
        </p:nvSpPr>
        <p:spPr>
          <a:xfrm>
            <a:off x="611188" y="1412875"/>
            <a:ext cx="8075612" cy="4525963"/>
          </a:xfrm>
        </p:spPr>
        <p:txBody>
          <a:bodyPr/>
          <a:lstStyle/>
          <a:p>
            <a:pPr eaLnBrk="1" hangingPunct="1"/>
            <a:r>
              <a:rPr lang="es-ES" sz="2800" smtClean="0">
                <a:latin typeface="Arial" charset="0"/>
                <a:cs typeface="Arial" charset="0"/>
              </a:rPr>
              <a:t>Availabe Resources</a:t>
            </a:r>
          </a:p>
          <a:p>
            <a:pPr eaLnBrk="1" hangingPunct="1"/>
            <a:r>
              <a:rPr lang="es-ES" sz="2800" smtClean="0">
                <a:latin typeface="Arial" charset="0"/>
                <a:cs typeface="Arial" charset="0"/>
              </a:rPr>
              <a:t>Tasks</a:t>
            </a:r>
          </a:p>
          <a:p>
            <a:pPr eaLnBrk="1" hangingPunct="1"/>
            <a:r>
              <a:rPr lang="es-ES" sz="2800" smtClean="0">
                <a:latin typeface="Arial" charset="0"/>
                <a:cs typeface="Arial" charset="0"/>
              </a:rPr>
              <a:t>Roadmap</a:t>
            </a:r>
          </a:p>
          <a:p>
            <a:pPr eaLnBrk="1" hangingPunct="1"/>
            <a:r>
              <a:rPr lang="es-ES" sz="2800" smtClean="0">
                <a:latin typeface="Arial" charset="0"/>
                <a:cs typeface="Arial" charset="0"/>
              </a:rPr>
              <a:t>Issues</a:t>
            </a:r>
          </a:p>
          <a:p>
            <a:pPr eaLnBrk="1" hangingPunct="1"/>
            <a:r>
              <a:rPr lang="es-ES" sz="2800" smtClean="0">
                <a:latin typeface="Arial" charset="0"/>
                <a:cs typeface="Arial" charset="0"/>
              </a:rPr>
              <a:t>Questions?</a:t>
            </a:r>
            <a:endParaRPr lang="en-US" sz="2800" smtClean="0">
              <a:latin typeface="Arial" charset="0"/>
              <a:cs typeface="Arial" charset="0"/>
            </a:endParaRPr>
          </a:p>
          <a:p>
            <a:pPr eaLnBrk="1" hangingPunct="1"/>
            <a:endParaRPr lang="en-US" sz="2800" smtClean="0">
              <a:latin typeface="Arial" charset="0"/>
              <a:cs typeface="Arial" charset="0"/>
            </a:endParaRPr>
          </a:p>
          <a:p>
            <a:pPr eaLnBrk="1" hangingPunct="1"/>
            <a:endParaRPr lang="es-ES" sz="2800" smtClean="0">
              <a:latin typeface="Arial" charset="0"/>
              <a:cs typeface="Arial" charset="0"/>
            </a:endParaRPr>
          </a:p>
        </p:txBody>
      </p:sp>
      <p:sp>
        <p:nvSpPr>
          <p:cNvPr id="9219" name="Date Placeholder 3"/>
          <p:cNvSpPr txBox="1">
            <a:spLocks noGrp="1"/>
          </p:cNvSpPr>
          <p:nvPr/>
        </p:nvSpPr>
        <p:spPr bwMode="auto">
          <a:xfrm>
            <a:off x="61913" y="6376988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fld id="{BF454A71-9E02-46D0-96D5-0D58501E2CCC}" type="datetime1">
              <a:rPr lang="en-US" sz="1200">
                <a:solidFill>
                  <a:schemeClr val="bg1"/>
                </a:solidFill>
                <a:cs typeface="Arial" charset="0"/>
              </a:rPr>
              <a:pPr/>
              <a:t>9/29/2010</a:t>
            </a:fld>
            <a:endParaRPr lang="en-US" sz="120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9220" name="Footer Placeholder 4"/>
          <p:cNvSpPr txBox="1">
            <a:spLocks noGrp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s-ES" sz="120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9221" name="Slide Number Placeholder 5"/>
          <p:cNvSpPr txBox="1">
            <a:spLocks noGrp="1"/>
          </p:cNvSpPr>
          <p:nvPr/>
        </p:nvSpPr>
        <p:spPr bwMode="auto">
          <a:xfrm>
            <a:off x="7019925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6CF7052C-7E5C-4DB7-AEE2-E28E89298BFD}" type="slidenum">
              <a:rPr lang="en-US" sz="1200">
                <a:solidFill>
                  <a:schemeClr val="bg1"/>
                </a:solidFill>
                <a:cs typeface="Arial" charset="0"/>
              </a:rPr>
              <a:pPr algn="r"/>
              <a:t>2</a:t>
            </a:fld>
            <a:endParaRPr lang="en-US" sz="1200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mtClean="0">
                <a:latin typeface="Arial" charset="0"/>
                <a:cs typeface="Arial" charset="0"/>
              </a:rPr>
              <a:t>Resources - Hardware</a:t>
            </a:r>
          </a:p>
        </p:txBody>
      </p:sp>
      <p:sp>
        <p:nvSpPr>
          <p:cNvPr id="11266" name="Content Placeholder 13"/>
          <p:cNvSpPr>
            <a:spLocks noGrp="1"/>
          </p:cNvSpPr>
          <p:nvPr>
            <p:ph idx="1"/>
          </p:nvPr>
        </p:nvSpPr>
        <p:spPr>
          <a:xfrm>
            <a:off x="611188" y="1412875"/>
            <a:ext cx="8075612" cy="4525963"/>
          </a:xfrm>
        </p:spPr>
        <p:txBody>
          <a:bodyPr/>
          <a:lstStyle/>
          <a:p>
            <a:pPr eaLnBrk="1" hangingPunct="1"/>
            <a:r>
              <a:rPr lang="es-ES" sz="2800" smtClean="0">
                <a:latin typeface="Arial" charset="0"/>
                <a:cs typeface="Arial" charset="0"/>
              </a:rPr>
              <a:t>GLITE 3.1 – Compute Nodes:</a:t>
            </a:r>
          </a:p>
          <a:p>
            <a:pPr lvl="1" eaLnBrk="1" hangingPunct="1"/>
            <a:r>
              <a:rPr lang="en-US" sz="2400" smtClean="0">
                <a:latin typeface="Arial" charset="0"/>
                <a:cs typeface="Arial" charset="0"/>
              </a:rPr>
              <a:t>32 bits: 76 servers</a:t>
            </a:r>
          </a:p>
          <a:p>
            <a:pPr lvl="1" eaLnBrk="1" hangingPunct="1"/>
            <a:r>
              <a:rPr lang="en-US" sz="2400" smtClean="0">
                <a:latin typeface="Arial" charset="0"/>
                <a:cs typeface="Arial" charset="0"/>
              </a:rPr>
              <a:t>64 bits: 40 servers available (on demand)</a:t>
            </a:r>
          </a:p>
          <a:p>
            <a:pPr lvl="1" eaLnBrk="1" hangingPunct="1"/>
            <a:r>
              <a:rPr lang="en-US" sz="2400" smtClean="0">
                <a:latin typeface="Arial" charset="0"/>
                <a:cs typeface="Arial" charset="0"/>
              </a:rPr>
              <a:t>2 CEs (32 bit &amp; 64 bit)</a:t>
            </a:r>
          </a:p>
          <a:p>
            <a:pPr lvl="1" eaLnBrk="1" hangingPunct="1"/>
            <a:r>
              <a:rPr lang="en-US" sz="2400" smtClean="0">
                <a:latin typeface="Arial" charset="0"/>
                <a:cs typeface="Arial" charset="0"/>
              </a:rPr>
              <a:t>Central services: more than 10 servers dedicated</a:t>
            </a:r>
          </a:p>
          <a:p>
            <a:pPr eaLnBrk="1" hangingPunct="1"/>
            <a:r>
              <a:rPr lang="en-US" sz="2800" smtClean="0">
                <a:latin typeface="Arial" charset="0"/>
                <a:cs typeface="Arial" charset="0"/>
              </a:rPr>
              <a:t>Cloud computing servers</a:t>
            </a:r>
          </a:p>
          <a:p>
            <a:pPr lvl="1" eaLnBrk="1" hangingPunct="1"/>
            <a:r>
              <a:rPr lang="en-US" sz="2400" smtClean="0">
                <a:latin typeface="Arial" charset="0"/>
                <a:cs typeface="Arial" charset="0"/>
              </a:rPr>
              <a:t>32 servers quad-core</a:t>
            </a:r>
          </a:p>
          <a:p>
            <a:pPr lvl="1" eaLnBrk="1" hangingPunct="1"/>
            <a:r>
              <a:rPr lang="en-US" sz="2400" smtClean="0">
                <a:latin typeface="Arial" charset="0"/>
                <a:cs typeface="Arial" charset="0"/>
              </a:rPr>
              <a:t>OpenNebula</a:t>
            </a:r>
          </a:p>
          <a:p>
            <a:pPr lvl="1" eaLnBrk="1" hangingPunct="1"/>
            <a:r>
              <a:rPr lang="en-US" sz="2400" smtClean="0">
                <a:latin typeface="Arial" charset="0"/>
                <a:cs typeface="Arial" charset="0"/>
              </a:rPr>
              <a:t>Available on demand</a:t>
            </a:r>
          </a:p>
          <a:p>
            <a:pPr eaLnBrk="1" hangingPunct="1"/>
            <a:r>
              <a:rPr lang="en-US" sz="2800" smtClean="0">
                <a:latin typeface="Arial" charset="0"/>
                <a:cs typeface="Arial" charset="0"/>
              </a:rPr>
              <a:t>Concurso actual</a:t>
            </a:r>
          </a:p>
          <a:p>
            <a:pPr lvl="1" eaLnBrk="1" hangingPunct="1"/>
            <a:r>
              <a:rPr lang="en-US" sz="2400" smtClean="0">
                <a:latin typeface="Arial" charset="0"/>
                <a:cs typeface="Arial" charset="0"/>
              </a:rPr>
              <a:t>Aprox. 512 cores adicionales -&gt; migrate glite 3.2</a:t>
            </a:r>
          </a:p>
          <a:p>
            <a:pPr lvl="1" eaLnBrk="1" hangingPunct="1"/>
            <a:endParaRPr lang="en-US" sz="2400" smtClean="0">
              <a:latin typeface="Arial" charset="0"/>
              <a:cs typeface="Arial" charset="0"/>
            </a:endParaRPr>
          </a:p>
          <a:p>
            <a:pPr eaLnBrk="1" hangingPunct="1"/>
            <a:endParaRPr lang="en-US" sz="2800" smtClean="0">
              <a:latin typeface="Arial" charset="0"/>
              <a:cs typeface="Arial" charset="0"/>
            </a:endParaRPr>
          </a:p>
          <a:p>
            <a:pPr eaLnBrk="1" hangingPunct="1"/>
            <a:endParaRPr lang="es-ES" sz="2800" smtClean="0">
              <a:latin typeface="Arial" charset="0"/>
              <a:cs typeface="Arial" charset="0"/>
            </a:endParaRPr>
          </a:p>
        </p:txBody>
      </p:sp>
      <p:sp>
        <p:nvSpPr>
          <p:cNvPr id="11267" name="Date Placeholder 3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67A3610-38AC-4B9C-B6F8-F8C5A741A1A7}" type="datetime1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9/29/2010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1268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latin typeface="Arial" charset="0"/>
              <a:cs typeface="Arial" charset="0"/>
            </a:endParaRPr>
          </a:p>
        </p:txBody>
      </p:sp>
      <p:sp>
        <p:nvSpPr>
          <p:cNvPr id="1126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EC2860-0BBF-4C24-952D-17A3776F6F8F}" type="slidenum">
              <a:rPr lang="en-US" smtClean="0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0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 smtClean="0">
                <a:latin typeface="Arial" charset="0"/>
                <a:cs typeface="Arial" charset="0"/>
              </a:rPr>
              <a:t>Resources - Human</a:t>
            </a:r>
          </a:p>
        </p:txBody>
      </p:sp>
      <p:sp>
        <p:nvSpPr>
          <p:cNvPr id="13314" name="Content Placeholder 13"/>
          <p:cNvSpPr>
            <a:spLocks noGrp="1"/>
          </p:cNvSpPr>
          <p:nvPr>
            <p:ph idx="4294967295"/>
          </p:nvPr>
        </p:nvSpPr>
        <p:spPr>
          <a:xfrm>
            <a:off x="611188" y="1412875"/>
            <a:ext cx="8075612" cy="4525963"/>
          </a:xfrm>
        </p:spPr>
        <p:txBody>
          <a:bodyPr/>
          <a:lstStyle/>
          <a:p>
            <a:pPr eaLnBrk="1" hangingPunct="1"/>
            <a:r>
              <a:rPr lang="es-ES" sz="2800" smtClean="0">
                <a:latin typeface="Arial" charset="0"/>
                <a:cs typeface="Arial" charset="0"/>
              </a:rPr>
              <a:t>No additional staff yet</a:t>
            </a:r>
          </a:p>
          <a:p>
            <a:pPr eaLnBrk="1" hangingPunct="1"/>
            <a:r>
              <a:rPr lang="es-ES" sz="2800" smtClean="0">
                <a:latin typeface="Arial" charset="0"/>
                <a:cs typeface="Arial" charset="0"/>
              </a:rPr>
              <a:t>Issues:</a:t>
            </a:r>
          </a:p>
          <a:p>
            <a:pPr lvl="1" eaLnBrk="1" hangingPunct="1"/>
            <a:r>
              <a:rPr lang="en-US" sz="2400" smtClean="0">
                <a:latin typeface="Arial" charset="0"/>
                <a:cs typeface="Arial" charset="0"/>
              </a:rPr>
              <a:t>Contract</a:t>
            </a:r>
          </a:p>
          <a:p>
            <a:pPr lvl="1" eaLnBrk="1" hangingPunct="1"/>
            <a:r>
              <a:rPr lang="en-US" sz="2400" smtClean="0">
                <a:latin typeface="Arial" charset="0"/>
                <a:cs typeface="Arial" charset="0"/>
              </a:rPr>
              <a:t>New law</a:t>
            </a:r>
          </a:p>
          <a:p>
            <a:pPr lvl="1" eaLnBrk="1" hangingPunct="1"/>
            <a:r>
              <a:rPr lang="en-US" sz="2400" smtClean="0">
                <a:latin typeface="Arial" charset="0"/>
                <a:cs typeface="Arial" charset="0"/>
              </a:rPr>
              <a:t>Waiting for recommendations on how to apply</a:t>
            </a:r>
          </a:p>
          <a:p>
            <a:pPr eaLnBrk="1" hangingPunct="1"/>
            <a:r>
              <a:rPr lang="en-US" sz="2800" smtClean="0">
                <a:latin typeface="Arial" charset="0"/>
                <a:cs typeface="Arial" charset="0"/>
              </a:rPr>
              <a:t>Plan to include 3 more people</a:t>
            </a:r>
          </a:p>
          <a:p>
            <a:pPr lvl="1" eaLnBrk="1" hangingPunct="1"/>
            <a:endParaRPr lang="en-US" sz="2400" smtClean="0">
              <a:latin typeface="Arial" charset="0"/>
              <a:cs typeface="Arial" charset="0"/>
            </a:endParaRPr>
          </a:p>
          <a:p>
            <a:pPr eaLnBrk="1" hangingPunct="1"/>
            <a:endParaRPr lang="en-US" sz="2800" smtClean="0">
              <a:latin typeface="Arial" charset="0"/>
              <a:cs typeface="Arial" charset="0"/>
            </a:endParaRPr>
          </a:p>
          <a:p>
            <a:pPr eaLnBrk="1" hangingPunct="1"/>
            <a:endParaRPr lang="es-ES" sz="2800" smtClean="0">
              <a:latin typeface="Arial" charset="0"/>
              <a:cs typeface="Arial" charset="0"/>
            </a:endParaRPr>
          </a:p>
        </p:txBody>
      </p:sp>
      <p:sp>
        <p:nvSpPr>
          <p:cNvPr id="13315" name="Date Placeholder 3"/>
          <p:cNvSpPr txBox="1">
            <a:spLocks noGrp="1"/>
          </p:cNvSpPr>
          <p:nvPr/>
        </p:nvSpPr>
        <p:spPr bwMode="auto">
          <a:xfrm>
            <a:off x="61913" y="6376988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fld id="{E16052F4-6DE6-4CF9-A5B5-BAFE2A722210}" type="datetime1">
              <a:rPr lang="en-US" sz="1200">
                <a:solidFill>
                  <a:schemeClr val="bg1"/>
                </a:solidFill>
                <a:cs typeface="Arial" charset="0"/>
              </a:rPr>
              <a:pPr/>
              <a:t>9/29/2010</a:t>
            </a:fld>
            <a:endParaRPr lang="en-US" sz="120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3316" name="Footer Placeholder 4"/>
          <p:cNvSpPr txBox="1">
            <a:spLocks noGrp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s-ES" sz="120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3317" name="Slide Number Placeholder 5"/>
          <p:cNvSpPr txBox="1">
            <a:spLocks noGrp="1"/>
          </p:cNvSpPr>
          <p:nvPr/>
        </p:nvSpPr>
        <p:spPr bwMode="auto">
          <a:xfrm>
            <a:off x="7019925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B70F0A00-1897-495B-BFD4-6FB9A87FAE0C}" type="slidenum">
              <a:rPr lang="en-US" sz="1200">
                <a:solidFill>
                  <a:schemeClr val="bg1"/>
                </a:solidFill>
                <a:cs typeface="Arial" charset="0"/>
              </a:rPr>
              <a:pPr algn="r"/>
              <a:t>4</a:t>
            </a:fld>
            <a:endParaRPr lang="en-US" sz="1200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mtClean="0">
                <a:latin typeface="Arial" charset="0"/>
                <a:cs typeface="Arial" charset="0"/>
              </a:rPr>
              <a:t>NGI – International Tasks</a:t>
            </a:r>
          </a:p>
        </p:txBody>
      </p:sp>
      <p:sp>
        <p:nvSpPr>
          <p:cNvPr id="15362" name="Rectangle 3"/>
          <p:cNvSpPr>
            <a:spLocks noGrp="1"/>
          </p:cNvSpPr>
          <p:nvPr>
            <p:ph type="body" idx="1"/>
          </p:nvPr>
        </p:nvSpPr>
        <p:spPr>
          <a:xfrm>
            <a:off x="611188" y="1600200"/>
            <a:ext cx="8075612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Coordinación de las reuniones de IBERGRID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Actividades del ROD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IBERGRID Regional Nagios 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WMS para Nagios con más recursos (8 cores y 8GB)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IBERGRID HGSM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VOMS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Accounting and Metric Portals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LFC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MyProxy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TopBDII (Réplica)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RGMA de la NGI 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Accounting Portal de la NGI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 smtClean="0">
                <a:latin typeface="Arial" charset="0"/>
                <a:cs typeface="Arial" charset="0"/>
              </a:rPr>
              <a:t>NGI – Operations Tasks</a:t>
            </a:r>
          </a:p>
        </p:txBody>
      </p:sp>
      <p:sp>
        <p:nvSpPr>
          <p:cNvPr id="1741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2000" smtClean="0">
                <a:latin typeface="Arial" charset="0"/>
                <a:cs typeface="Arial" charset="0"/>
              </a:rPr>
              <a:t>OCTOBER 2010. NGI Operations Manager's Agenda</a:t>
            </a:r>
          </a:p>
          <a:p>
            <a:pPr>
              <a:lnSpc>
                <a:spcPct val="80000"/>
              </a:lnSpc>
            </a:pPr>
            <a:r>
              <a:rPr lang="en-US" sz="2000" smtClean="0">
                <a:latin typeface="Arial" charset="0"/>
                <a:cs typeface="Arial" charset="0"/>
              </a:rPr>
              <a:t>Oct 10: deadline for submitting your NGI deployment plan of regionalized tools.</a:t>
            </a:r>
          </a:p>
          <a:p>
            <a:pPr>
              <a:lnSpc>
                <a:spcPct val="80000"/>
              </a:lnSpc>
            </a:pPr>
            <a:r>
              <a:rPr lang="en-US" sz="2000" smtClean="0">
                <a:latin typeface="Arial" charset="0"/>
                <a:cs typeface="Arial" charset="0"/>
              </a:rPr>
              <a:t>Oct 11: deadline for submitting comments to the gLite 3.2 transition plan:</a:t>
            </a:r>
          </a:p>
          <a:p>
            <a:pPr lvl="1">
              <a:lnSpc>
                <a:spcPct val="80000"/>
              </a:lnSpc>
            </a:pPr>
            <a:r>
              <a:rPr lang="en-US" sz="1800" smtClean="0">
                <a:latin typeface="Arial" charset="0"/>
                <a:cs typeface="Arial" charset="0"/>
              </a:rPr>
              <a:t>gLite Collaboration draft proposal</a:t>
            </a:r>
          </a:p>
          <a:p>
            <a:pPr lvl="1">
              <a:lnSpc>
                <a:spcPct val="80000"/>
              </a:lnSpc>
            </a:pPr>
            <a:r>
              <a:rPr lang="en-US" sz="1800" smtClean="0">
                <a:latin typeface="Arial" charset="0"/>
                <a:cs typeface="Arial" charset="0"/>
              </a:rPr>
              <a:t>critical issues preventing deployment of gLite 3.2 components need to be reported on RT</a:t>
            </a:r>
          </a:p>
          <a:p>
            <a:pPr>
              <a:lnSpc>
                <a:spcPct val="80000"/>
              </a:lnSpc>
            </a:pPr>
            <a:r>
              <a:rPr lang="en-US" sz="2000" smtClean="0">
                <a:latin typeface="Arial" charset="0"/>
                <a:cs typeface="Arial" charset="0"/>
              </a:rPr>
              <a:t>Oct 18: deadline for supplying requirements for ARC, gLite, UNICORE middleware (EMI project). Requirements are gathered on RT, ticket 331</a:t>
            </a:r>
          </a:p>
          <a:p>
            <a:pPr>
              <a:lnSpc>
                <a:spcPct val="80000"/>
              </a:lnSpc>
            </a:pPr>
            <a:r>
              <a:rPr lang="en-US" sz="2000" smtClean="0">
                <a:latin typeface="Arial" charset="0"/>
                <a:cs typeface="Arial" charset="0"/>
              </a:rPr>
              <a:t>Oct 20: deadline for providing requirements for operational tools (EGI-InSPIRE JRA1). Feedback to the OTAG mailing list:</a:t>
            </a:r>
          </a:p>
          <a:p>
            <a:pPr lvl="1">
              <a:lnSpc>
                <a:spcPct val="80000"/>
              </a:lnSpc>
            </a:pPr>
            <a:r>
              <a:rPr lang="en-US" sz="1800" smtClean="0">
                <a:latin typeface="Arial" charset="0"/>
                <a:cs typeface="Arial" charset="0"/>
              </a:rPr>
              <a:t>tool development roadmap</a:t>
            </a:r>
          </a:p>
          <a:p>
            <a:pPr lvl="1">
              <a:lnSpc>
                <a:spcPct val="80000"/>
              </a:lnSpc>
            </a:pPr>
            <a:r>
              <a:rPr lang="en-US" sz="1800" smtClean="0">
                <a:latin typeface="Arial" charset="0"/>
                <a:cs typeface="Arial" charset="0"/>
              </a:rPr>
              <a:t>EGI-TF tool roadmap session</a:t>
            </a:r>
          </a:p>
          <a:p>
            <a:pPr>
              <a:lnSpc>
                <a:spcPct val="80000"/>
              </a:lnSpc>
            </a:pPr>
            <a:r>
              <a:rPr lang="en-US" sz="2000" smtClean="0">
                <a:latin typeface="Arial" charset="0"/>
                <a:cs typeface="Arial" charset="0"/>
              </a:rPr>
              <a:t>Oct 26: deadline for submitting second EGI-InSPIRE QR</a:t>
            </a:r>
            <a:endParaRPr lang="es-ES" sz="20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mtClean="0">
                <a:latin typeface="Arial" charset="0"/>
                <a:cs typeface="Arial" charset="0"/>
              </a:rPr>
              <a:t>EGI Tasks</a:t>
            </a:r>
          </a:p>
        </p:txBody>
      </p:sp>
      <p:sp>
        <p:nvSpPr>
          <p:cNvPr id="19458" name="Rectangle 3"/>
          <p:cNvSpPr>
            <a:spLocks noGrp="1"/>
          </p:cNvSpPr>
          <p:nvPr>
            <p:ph type="body" idx="1"/>
          </p:nvPr>
        </p:nvSpPr>
        <p:spPr>
          <a:xfrm>
            <a:off x="611188" y="1600200"/>
            <a:ext cx="8075612" cy="4525963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JRA1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Portal de accounting: </a:t>
            </a:r>
          </a:p>
          <a:p>
            <a:pPr lvl="1">
              <a:lnSpc>
                <a:spcPct val="80000"/>
              </a:lnSpc>
            </a:pPr>
            <a:r>
              <a:rPr lang="es-ES" sz="2000" smtClean="0">
                <a:latin typeface="Arial" charset="0"/>
                <a:cs typeface="Arial" charset="0"/>
              </a:rPr>
              <a:t>Portal global y portal regional con HGSM  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Portal de métricas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   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SA1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Stage rollout: glite-APEL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Plan de transición de EGEE a EGI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Coordinación Operaciones junto a IFCA y LIP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SA2</a:t>
            </a:r>
          </a:p>
          <a:p>
            <a:pPr>
              <a:lnSpc>
                <a:spcPct val="80000"/>
              </a:lnSpc>
            </a:pPr>
            <a:r>
              <a:rPr lang="es-ES" sz="2400" smtClean="0">
                <a:latin typeface="Arial" charset="0"/>
                <a:cs typeface="Arial" charset="0"/>
              </a:rPr>
              <a:t>QC Verification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s-ES" sz="24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 smtClean="0">
                <a:latin typeface="Arial" charset="0"/>
                <a:cs typeface="Arial" charset="0"/>
              </a:rPr>
              <a:t>EGI Tasks - Progress</a:t>
            </a:r>
          </a:p>
        </p:txBody>
      </p:sp>
      <p:sp>
        <p:nvSpPr>
          <p:cNvPr id="2150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es-ES" sz="2800" smtClean="0">
                <a:latin typeface="Arial" charset="0"/>
                <a:cs typeface="Arial" charset="0"/>
              </a:rPr>
              <a:t>Portal de accounting</a:t>
            </a:r>
          </a:p>
          <a:p>
            <a:pPr lvl="1"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Adaptación a GOCDP PI-V4</a:t>
            </a:r>
          </a:p>
          <a:p>
            <a:pPr lvl="1"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Tier2 view and report (GGUS #62135 #58980)</a:t>
            </a:r>
          </a:p>
          <a:p>
            <a:pPr lvl="1"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Maintenance &amp; Support</a:t>
            </a:r>
          </a:p>
          <a:p>
            <a:r>
              <a:rPr lang="es-ES" sz="2800" smtClean="0">
                <a:latin typeface="Arial" charset="0"/>
                <a:cs typeface="Arial" charset="0"/>
              </a:rPr>
              <a:t>Portal de métricas</a:t>
            </a:r>
          </a:p>
          <a:p>
            <a:pPr lvl="1"/>
            <a:r>
              <a:rPr lang="es-ES" sz="2400" smtClean="0">
                <a:latin typeface="Arial" charset="0"/>
                <a:cs typeface="Arial" charset="0"/>
              </a:rPr>
              <a:t>Solve issues on:</a:t>
            </a:r>
          </a:p>
          <a:p>
            <a:pPr lvl="2"/>
            <a:r>
              <a:rPr lang="es-ES" sz="2000" smtClean="0">
                <a:latin typeface="Arial" charset="0"/>
                <a:cs typeface="Arial" charset="0"/>
              </a:rPr>
              <a:t>Availability &amp; Reliability data adquisition from Gridview</a:t>
            </a:r>
          </a:p>
          <a:p>
            <a:pPr lvl="2"/>
            <a:r>
              <a:rPr lang="es-ES" sz="2000" smtClean="0">
                <a:latin typeface="Arial" charset="0"/>
                <a:cs typeface="Arial" charset="0"/>
              </a:rPr>
              <a:t>View to report on all NGIs</a:t>
            </a:r>
          </a:p>
          <a:p>
            <a:pPr>
              <a:buFont typeface="Arial" charset="0"/>
              <a:buNone/>
            </a:pPr>
            <a:r>
              <a:rPr lang="es-ES" sz="2800" smtClean="0">
                <a:latin typeface="Arial" charset="0"/>
                <a:cs typeface="Arial" charset="0"/>
              </a:rPr>
              <a:t>    </a:t>
            </a:r>
          </a:p>
          <a:p>
            <a:pPr eaLnBrk="1" hangingPunct="1">
              <a:buFont typeface="Arial" charset="0"/>
              <a:buNone/>
            </a:pPr>
            <a:endParaRPr lang="es-ES" sz="2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 smtClean="0">
                <a:latin typeface="Arial" charset="0"/>
                <a:cs typeface="Arial" charset="0"/>
              </a:rPr>
              <a:t>EGI Tasks - Roadmap</a:t>
            </a:r>
          </a:p>
        </p:txBody>
      </p:sp>
      <p:sp>
        <p:nvSpPr>
          <p:cNvPr id="2355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 Roadmap Portal de Accounting Regional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 </a:t>
            </a:r>
            <a:r>
              <a:rPr lang="es-ES" sz="2400" b="1" smtClean="0">
                <a:latin typeface="Arial" charset="0"/>
                <a:cs typeface="Arial" charset="0"/>
              </a:rPr>
              <a:t>Release date            New functionalities</a:t>
            </a:r>
            <a:endParaRPr lang="es-ES" sz="2400" smtClean="0"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 Dec 2010                   Improved installation support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                                   GOCDBPI-V4 support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 March 2011               New improvements based on NGI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                                   feedback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 June 2011                 ActiveMQ support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s-ES" sz="2400" smtClean="0">
                <a:latin typeface="Arial" charset="0"/>
                <a:cs typeface="Arial" charset="0"/>
              </a:rPr>
              <a:t>    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es-ES" sz="24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 smtClean="0">
                <a:latin typeface="Arial" charset="0"/>
                <a:cs typeface="Arial" charset="0"/>
              </a:rPr>
              <a:t>EGI Tasks - Roadmap</a:t>
            </a:r>
          </a:p>
        </p:txBody>
      </p:sp>
      <p:sp>
        <p:nvSpPr>
          <p:cNvPr id="2560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Roadmap Portal de Accounting Global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</a:t>
            </a:r>
            <a:r>
              <a:rPr lang="es-ES" sz="1400" b="1" smtClean="0">
                <a:latin typeface="Arial" charset="0"/>
                <a:cs typeface="Arial" charset="0"/>
              </a:rPr>
              <a:t>Release date                 New functionalities</a:t>
            </a:r>
            <a:endParaRPr lang="es-ES" sz="1400" smtClean="0">
              <a:latin typeface="Arial" charset="0"/>
              <a:cs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July 2010                        GOCDBPI-V4 support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                                       Tier2 report improvements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                                       Tier2 view improvements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Dec 2010                        NGI View V1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                                       Support for the new Italian NGI structure in Tier2 report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                                       and Tier2 view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March 2011                    NGI View V2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                                       Application Domain Accounting first release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June 2011                      Installed Capacity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                                       Report with the Contributed CPUs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                                       Parallel job support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Sep 2011                        Local job accounting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                                       Application Domain Accounting improvements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                                       Storage accounting first release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                                       Improved parallel job support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400" smtClean="0">
                <a:latin typeface="Arial" charset="0"/>
                <a:cs typeface="Arial" charset="0"/>
              </a:rPr>
              <a:t>  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s-ES" sz="14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 smtClean="0">
                <a:latin typeface="Arial" charset="0"/>
                <a:cs typeface="Arial" charset="0"/>
              </a:rPr>
              <a:t>EGI Tasks - Roadmap</a:t>
            </a:r>
          </a:p>
        </p:txBody>
      </p:sp>
      <p:sp>
        <p:nvSpPr>
          <p:cNvPr id="2765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600" smtClean="0">
                <a:latin typeface="Arial" charset="0"/>
                <a:cs typeface="Arial" charset="0"/>
              </a:rPr>
              <a:t> Roadmap Portal de Métricas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600" smtClean="0">
                <a:latin typeface="Arial" charset="0"/>
                <a:cs typeface="Arial" charset="0"/>
              </a:rPr>
              <a:t>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600" smtClean="0">
                <a:latin typeface="Arial" charset="0"/>
                <a:cs typeface="Arial" charset="0"/>
              </a:rPr>
              <a:t> </a:t>
            </a:r>
            <a:r>
              <a:rPr lang="es-ES" sz="1600" b="1" smtClean="0">
                <a:latin typeface="Arial" charset="0"/>
                <a:cs typeface="Arial" charset="0"/>
              </a:rPr>
              <a:t>Release date          New functionalities</a:t>
            </a:r>
            <a:endParaRPr lang="es-ES" sz="1600" smtClean="0">
              <a:latin typeface="Arial" charset="0"/>
              <a:cs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600" smtClean="0">
                <a:latin typeface="Arial" charset="0"/>
                <a:cs typeface="Arial" charset="0"/>
              </a:rPr>
              <a:t> Dec 2010                 Update current metrics to support new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600" smtClean="0">
                <a:latin typeface="Arial" charset="0"/>
                <a:cs typeface="Arial" charset="0"/>
              </a:rPr>
              <a:t>                                 releases of the tools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600" smtClean="0">
                <a:latin typeface="Arial" charset="0"/>
                <a:cs typeface="Arial" charset="0"/>
              </a:rPr>
              <a:t>                                 Availability/Reliability calculations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600" smtClean="0">
                <a:latin typeface="Arial" charset="0"/>
                <a:cs typeface="Arial" charset="0"/>
              </a:rPr>
              <a:t> June 2011               New features requested by JRA1/SA1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600" smtClean="0">
                <a:latin typeface="Arial" charset="0"/>
                <a:cs typeface="Arial" charset="0"/>
              </a:rPr>
              <a:t>                                 management teams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600" smtClean="0">
                <a:latin typeface="Arial" charset="0"/>
                <a:cs typeface="Arial" charset="0"/>
              </a:rPr>
              <a:t>                                 Update current metrics to support new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600" smtClean="0">
                <a:latin typeface="Arial" charset="0"/>
                <a:cs typeface="Arial" charset="0"/>
              </a:rPr>
              <a:t>                                 Releases of the tools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600" smtClean="0">
                <a:latin typeface="Arial" charset="0"/>
                <a:cs typeface="Arial" charset="0"/>
              </a:rPr>
              <a:t> Dec 2011                 New features requested by JRA1/SA1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600" smtClean="0">
                <a:latin typeface="Arial" charset="0"/>
                <a:cs typeface="Arial" charset="0"/>
              </a:rPr>
              <a:t>                                 management teams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600" smtClean="0">
                <a:latin typeface="Arial" charset="0"/>
                <a:cs typeface="Arial" charset="0"/>
              </a:rPr>
              <a:t>                                 Update current metrics to support new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600" smtClean="0">
                <a:latin typeface="Arial" charset="0"/>
                <a:cs typeface="Arial" charset="0"/>
              </a:rPr>
              <a:t>                                 releases of the tools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es-ES" sz="1600" smtClean="0">
              <a:latin typeface="Arial" charset="0"/>
              <a:cs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600" smtClean="0">
                <a:latin typeface="Arial" charset="0"/>
                <a:cs typeface="Arial" charset="0"/>
              </a:rPr>
              <a:t>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s-ES" sz="1600" smtClean="0">
                <a:latin typeface="Arial" charset="0"/>
                <a:cs typeface="Arial" charset="0"/>
              </a:rPr>
              <a:t>  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s-ES" sz="16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mtClean="0">
                <a:latin typeface="Arial" charset="0"/>
                <a:cs typeface="Arial" charset="0"/>
              </a:rPr>
              <a:t>General Status, issues</a:t>
            </a:r>
          </a:p>
        </p:txBody>
      </p:sp>
      <p:sp>
        <p:nvSpPr>
          <p:cNvPr id="29698" name="Rectangle 3"/>
          <p:cNvSpPr>
            <a:spLocks noGrp="1"/>
          </p:cNvSpPr>
          <p:nvPr>
            <p:ph type="body" idx="1"/>
          </p:nvPr>
        </p:nvSpPr>
        <p:spPr>
          <a:xfrm>
            <a:off x="611188" y="1600200"/>
            <a:ext cx="8075612" cy="4525963"/>
          </a:xfrm>
        </p:spPr>
        <p:txBody>
          <a:bodyPr/>
          <a:lstStyle/>
          <a:p>
            <a:r>
              <a:rPr lang="es-ES" sz="2800" smtClean="0">
                <a:latin typeface="Arial" charset="0"/>
                <a:cs typeface="Arial" charset="0"/>
              </a:rPr>
              <a:t>WMS con problemas, usamos WMS CERN para el Nagios (GGUS #62575)</a:t>
            </a:r>
          </a:p>
          <a:p>
            <a:r>
              <a:rPr lang="es-ES" sz="2800" smtClean="0">
                <a:latin typeface="Arial" charset="0"/>
                <a:cs typeface="Arial" charset="0"/>
              </a:rPr>
              <a:t>Portal de accounting y métricas:</a:t>
            </a:r>
          </a:p>
          <a:p>
            <a:pPr lvl="1"/>
            <a:r>
              <a:rPr lang="es-ES" sz="2400" smtClean="0">
                <a:latin typeface="Arial" charset="0"/>
                <a:cs typeface="Arial" charset="0"/>
              </a:rPr>
              <a:t>Mantenimiento del servicio y solución de incidencias</a:t>
            </a:r>
          </a:p>
          <a:p>
            <a:pPr lvl="1"/>
            <a:r>
              <a:rPr lang="es-ES" sz="2400" smtClean="0">
                <a:latin typeface="Arial" charset="0"/>
                <a:cs typeface="Arial" charset="0"/>
              </a:rPr>
              <a:t>Desarrollo de nuevas funcionalidades pendiente de contratación de nuevo personal</a:t>
            </a:r>
          </a:p>
          <a:p>
            <a:r>
              <a:rPr lang="es-ES" sz="2800" smtClean="0">
                <a:latin typeface="Arial" charset="0"/>
                <a:cs typeface="Arial" charset="0"/>
              </a:rPr>
              <a:t>Portal de métricas no funciona con GSTAT, han cambiado la forma de servirla</a:t>
            </a:r>
          </a:p>
          <a:p>
            <a:pPr eaLnBrk="1" hangingPunct="1"/>
            <a:endParaRPr lang="es-ES" sz="28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GI-InSPIRE-Slide-Template_v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EGI-InSPIRE-Slide-Template_v4</Template>
  <TotalTime>8703</TotalTime>
  <Words>543</Words>
  <Application>Microsoft Office PowerPoint</Application>
  <PresentationFormat>On-screen Show (4:3)</PresentationFormat>
  <Paragraphs>143</Paragraphs>
  <Slides>12</Slides>
  <Notes>12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Plantilla de diseño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</vt:lpstr>
      <vt:lpstr>SimSun</vt:lpstr>
      <vt:lpstr>EGI-InSPIRE-Slide-Template_v4</vt:lpstr>
      <vt:lpstr>EGI-InSPIRE-Slide-Template_v4</vt:lpstr>
      <vt:lpstr>NGI meeting</vt:lpstr>
      <vt:lpstr>CESGA Site - Agenda</vt:lpstr>
      <vt:lpstr>Resources - Hardware</vt:lpstr>
      <vt:lpstr>Resources - Human</vt:lpstr>
      <vt:lpstr>NGI – International Tasks</vt:lpstr>
      <vt:lpstr>NGI – Operations Tasks</vt:lpstr>
      <vt:lpstr>EGI Tasks</vt:lpstr>
      <vt:lpstr>EGI Tasks - Progress</vt:lpstr>
      <vt:lpstr>EGI Tasks - Roadmap</vt:lpstr>
      <vt:lpstr>EGI Tasks - Roadmap</vt:lpstr>
      <vt:lpstr>EGI Tasks - Roadmap</vt:lpstr>
      <vt:lpstr>General Status, issues</vt:lpstr>
    </vt:vector>
  </TitlesOfParts>
  <Company>Nikhef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TSA1.3 Software Validation</dc:title>
  <dc:creator>Windows User</dc:creator>
  <cp:lastModifiedBy>Carlos Fernández Sánchez</cp:lastModifiedBy>
  <cp:revision>45</cp:revision>
  <dcterms:created xsi:type="dcterms:W3CDTF">2010-09-13T10:23:26Z</dcterms:created>
  <dcterms:modified xsi:type="dcterms:W3CDTF">2010-09-29T12:12:03Z</dcterms:modified>
</cp:coreProperties>
</file>