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10"/>
  </p:notesMasterIdLst>
  <p:handoutMasterIdLst>
    <p:handoutMasterId r:id="rId11"/>
  </p:handoutMasterIdLst>
  <p:sldIdLst>
    <p:sldId id="813" r:id="rId2"/>
    <p:sldId id="814" r:id="rId3"/>
    <p:sldId id="815" r:id="rId4"/>
    <p:sldId id="816" r:id="rId5"/>
    <p:sldId id="817" r:id="rId6"/>
    <p:sldId id="818" r:id="rId7"/>
    <p:sldId id="820" r:id="rId8"/>
    <p:sldId id="819" r:id="rId9"/>
  </p:sldIdLst>
  <p:sldSz cx="9144000" cy="6858000" type="screen4x3"/>
  <p:notesSz cx="6645275" cy="97774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00313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00313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00313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00313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rgbClr val="00313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rgbClr val="00313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rgbClr val="00313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rgbClr val="00313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rgbClr val="00313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6A25"/>
    <a:srgbClr val="217B21"/>
    <a:srgbClr val="C6734A"/>
    <a:srgbClr val="10F7EF"/>
    <a:srgbClr val="FF31FF"/>
    <a:srgbClr val="9C9C9C"/>
    <a:srgbClr val="C60008"/>
    <a:srgbClr val="777777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38" autoAdjust="0"/>
    <p:restoredTop sz="62851" autoAdjust="0"/>
  </p:normalViewPr>
  <p:slideViewPr>
    <p:cSldViewPr>
      <p:cViewPr varScale="1">
        <p:scale>
          <a:sx n="77" d="100"/>
          <a:sy n="77" d="100"/>
        </p:scale>
        <p:origin x="-8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0" d="100"/>
        <a:sy n="1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264" y="1254"/>
      </p:cViewPr>
      <p:guideLst>
        <p:guide orient="horz" pos="3080"/>
        <p:guide pos="209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6BD324FB-A04B-4286-9D51-21E7BEBB97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solidFill>
                  <a:schemeClr val="tx1"/>
                </a:solidFill>
                <a:latin typeface="Times" charset="0"/>
              </a:defRPr>
            </a:lvl1pPr>
          </a:lstStyle>
          <a:p>
            <a:pPr>
              <a:defRPr/>
            </a:pPr>
            <a:fld id="{083436BB-A49D-402D-984E-CE0AC71F78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ED9115-2D13-418D-833B-F6549FC645AD}" type="slidenum">
              <a:rPr lang="en-US"/>
              <a:pPr/>
              <a:t>1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9475" y="733425"/>
            <a:ext cx="4889500" cy="3667125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71000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14"/>
          <p:cNvSpPr>
            <a:spLocks noChangeShapeType="1"/>
          </p:cNvSpPr>
          <p:nvPr userDrawn="1"/>
        </p:nvSpPr>
        <p:spPr bwMode="auto">
          <a:xfrm>
            <a:off x="1524000" y="4648200"/>
            <a:ext cx="2895600" cy="0"/>
          </a:xfrm>
          <a:prstGeom prst="line">
            <a:avLst/>
          </a:prstGeom>
          <a:noFill/>
          <a:ln w="12700">
            <a:solidFill>
              <a:srgbClr val="CCCC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Line 15"/>
          <p:cNvSpPr>
            <a:spLocks noChangeShapeType="1"/>
          </p:cNvSpPr>
          <p:nvPr userDrawn="1"/>
        </p:nvSpPr>
        <p:spPr bwMode="auto">
          <a:xfrm>
            <a:off x="1752600" y="4495800"/>
            <a:ext cx="0" cy="914400"/>
          </a:xfrm>
          <a:prstGeom prst="line">
            <a:avLst/>
          </a:prstGeom>
          <a:noFill/>
          <a:ln w="12700">
            <a:solidFill>
              <a:srgbClr val="CCCC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5588" y="2055813"/>
            <a:ext cx="6551612" cy="458787"/>
          </a:xfrm>
        </p:spPr>
        <p:txBody>
          <a:bodyPr/>
          <a:lstStyle>
            <a:lvl1pPr>
              <a:defRPr sz="2400">
                <a:solidFill>
                  <a:srgbClr val="00333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2743200"/>
            <a:ext cx="6478588" cy="382588"/>
          </a:xfrm>
        </p:spPr>
        <p:txBody>
          <a:bodyPr/>
          <a:lstStyle>
            <a:lvl1pPr marL="0" indent="0">
              <a:buFontTx/>
              <a:buNone/>
              <a:defRPr sz="1600">
                <a:solidFill>
                  <a:srgbClr val="CC0000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152400" y="6400800"/>
            <a:ext cx="762000" cy="3238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b="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5CD8138-F875-4DD5-94CB-128F21E76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05650" y="762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80010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90600" y="914400"/>
            <a:ext cx="40005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914400"/>
            <a:ext cx="4000500" cy="5105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914400"/>
            <a:ext cx="40005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914400"/>
            <a:ext cx="40005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66225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76200"/>
            <a:ext cx="8001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914400"/>
            <a:ext cx="8153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76200" y="6248400"/>
            <a:ext cx="7620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A1169061-3AD1-477B-9612-38826CC5515C}" type="slidenum">
              <a:rPr lang="en-US" sz="1600" b="0">
                <a:solidFill>
                  <a:schemeClr val="bg1"/>
                </a:solidFill>
              </a:rPr>
              <a:pPr algn="ctr">
                <a:defRPr/>
              </a:pPr>
              <a:t>‹#›</a:t>
            </a:fld>
            <a:endParaRPr lang="en-US" sz="1600" b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CCC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CCCC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CCCC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CCCC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CCCCCC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b="1">
          <a:solidFill>
            <a:srgbClr val="CCCCCC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b="1">
          <a:solidFill>
            <a:srgbClr val="CCCCCC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b="1">
          <a:solidFill>
            <a:srgbClr val="CCCCCC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b="1">
          <a:solidFill>
            <a:srgbClr val="CCCC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har char="•"/>
        <a:defRPr sz="3200" b="1">
          <a:solidFill>
            <a:srgbClr val="003333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3333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rgbClr val="003333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rgbClr val="003333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rgbClr val="003333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rgbClr val="003333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rgbClr val="003333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rgbClr val="003333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rgbClr val="003333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zinc.docking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6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92FA6BAB-8C4C-432A-8C43-88C0196DEDC0}" type="slidenum">
              <a:rPr lang="en-US"/>
              <a:pPr/>
              <a:t>1</a:t>
            </a:fld>
            <a:endParaRPr lang="en-US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Core Hopping via Shape Based Screening - Schrödinger</a:t>
            </a:r>
            <a:endParaRPr lang="en-US" dirty="0" smtClean="0"/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2743200"/>
            <a:ext cx="6478588" cy="382588"/>
          </a:xfrm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lang="en-US" sz="1800" dirty="0" smtClean="0">
                <a:solidFill>
                  <a:schemeClr val="tx1"/>
                </a:solidFill>
              </a:rPr>
              <a:t>An alternative approach to core hopping</a:t>
            </a:r>
            <a:br>
              <a:rPr lang="en-US" sz="1800" dirty="0" smtClean="0">
                <a:solidFill>
                  <a:schemeClr val="tx1"/>
                </a:solidFill>
              </a:rPr>
            </a:br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1905000" y="4724400"/>
            <a:ext cx="769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1500" dirty="0" smtClean="0">
                <a:solidFill>
                  <a:srgbClr val="CCCCCC"/>
                </a:solidFill>
              </a:rPr>
              <a:t>Jas Gata-Aura, </a:t>
            </a:r>
            <a:r>
              <a:rPr lang="en-GB" sz="1500" dirty="0" err="1" smtClean="0">
                <a:solidFill>
                  <a:srgbClr val="CCCCCC"/>
                </a:solidFill>
              </a:rPr>
              <a:t>Gerd</a:t>
            </a:r>
            <a:r>
              <a:rPr lang="en-GB" sz="1500" dirty="0" smtClean="0">
                <a:solidFill>
                  <a:srgbClr val="CCCCCC"/>
                </a:solidFill>
              </a:rPr>
              <a:t> </a:t>
            </a:r>
            <a:r>
              <a:rPr lang="en-GB" sz="1500" dirty="0" err="1" smtClean="0">
                <a:solidFill>
                  <a:srgbClr val="CCCCCC"/>
                </a:solidFill>
              </a:rPr>
              <a:t>Räther</a:t>
            </a:r>
            <a:r>
              <a:rPr lang="en-GB" sz="1500" dirty="0" smtClean="0">
                <a:solidFill>
                  <a:srgbClr val="CCCCCC"/>
                </a:solidFill>
              </a:rPr>
              <a:t> and Daniel D. Robinson</a:t>
            </a:r>
            <a:endParaRPr lang="en-US" sz="1500" dirty="0">
              <a:solidFill>
                <a:srgbClr val="CCCCCC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1500" dirty="0" smtClean="0">
                <a:solidFill>
                  <a:srgbClr val="CCCCCC"/>
                </a:solidFill>
              </a:rPr>
              <a:t>15 May 2008</a:t>
            </a:r>
            <a:r>
              <a:rPr lang="en-US" sz="1500" dirty="0">
                <a:solidFill>
                  <a:srgbClr val="0DA600"/>
                </a:solidFill>
              </a:rPr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Shape Based Screening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Enables us to find molecules which have a similar shape to the query structure</a:t>
            </a:r>
          </a:p>
          <a:p>
            <a:pPr lvl="1"/>
            <a:r>
              <a:rPr lang="en-GB" sz="2400" dirty="0" smtClean="0"/>
              <a:t>This is a very tolerant search methodology</a:t>
            </a:r>
          </a:p>
          <a:p>
            <a:pPr lvl="1"/>
            <a:r>
              <a:rPr lang="en-GB" sz="2400" dirty="0" smtClean="0"/>
              <a:t>A greater diversity of hits tends to be returned by shape based searching</a:t>
            </a:r>
          </a:p>
          <a:p>
            <a:r>
              <a:rPr lang="en-GB" sz="2400" dirty="0" smtClean="0"/>
              <a:t>Shape based searching can be augmented with </a:t>
            </a:r>
            <a:r>
              <a:rPr lang="en-GB" sz="2400" dirty="0" err="1" smtClean="0"/>
              <a:t>pharmacophoric</a:t>
            </a:r>
            <a:r>
              <a:rPr lang="en-GB" sz="2400" dirty="0" smtClean="0"/>
              <a:t> information</a:t>
            </a:r>
          </a:p>
          <a:p>
            <a:pPr lvl="1"/>
            <a:r>
              <a:rPr lang="en-GB" sz="2400" dirty="0" smtClean="0"/>
              <a:t>This enables additional ‘functional group’ information to be included in the search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A Case Study: ITK Inhibitors</a:t>
            </a:r>
            <a:endParaRPr lang="en-US" sz="2400" dirty="0"/>
          </a:p>
        </p:txBody>
      </p:sp>
      <p:pic>
        <p:nvPicPr>
          <p:cNvPr id="4" name="Picture 3" descr="1sn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00" y="1378800"/>
            <a:ext cx="6057900" cy="41605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29400" y="1371600"/>
            <a:ext cx="2362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PDB Structure: 1SNU</a:t>
            </a:r>
          </a:p>
          <a:p>
            <a:pPr algn="ctr"/>
            <a:endParaRPr lang="en-GB" sz="1200" b="0" dirty="0" smtClean="0"/>
          </a:p>
          <a:p>
            <a:pPr algn="ctr"/>
            <a:r>
              <a:rPr lang="en-GB" sz="1200" b="0" dirty="0" smtClean="0"/>
              <a:t>ITK is an important member of the TEC family of </a:t>
            </a:r>
            <a:r>
              <a:rPr lang="en-GB" sz="1200" b="0" dirty="0" err="1" smtClean="0"/>
              <a:t>kinases</a:t>
            </a:r>
            <a:r>
              <a:rPr lang="en-GB" sz="1200" b="0" dirty="0" smtClean="0"/>
              <a:t>. </a:t>
            </a:r>
          </a:p>
          <a:p>
            <a:pPr algn="ctr"/>
            <a:endParaRPr lang="en-GB" sz="1200" b="0" dirty="0" smtClean="0"/>
          </a:p>
          <a:p>
            <a:pPr algn="ctr"/>
            <a:r>
              <a:rPr lang="en-GB" sz="1200" b="0" dirty="0" smtClean="0"/>
              <a:t>It is a non-receptor tyrosine </a:t>
            </a:r>
            <a:r>
              <a:rPr lang="en-GB" sz="1200" b="0" dirty="0" err="1" smtClean="0"/>
              <a:t>kinase</a:t>
            </a:r>
            <a:r>
              <a:rPr lang="en-GB" sz="1200" b="0" dirty="0" smtClean="0"/>
              <a:t> which is implicated in many pathways of antigen signalling. Inhibition of ITK may be useful in the treatment of many diseases brought about by a heightened immune system.</a:t>
            </a:r>
          </a:p>
          <a:p>
            <a:pPr algn="ctr"/>
            <a:endParaRPr lang="en-GB" sz="1200" b="0" dirty="0" smtClean="0"/>
          </a:p>
          <a:p>
            <a:pPr algn="ctr"/>
            <a:r>
              <a:rPr lang="en-GB" sz="1200" b="0" dirty="0" smtClean="0"/>
              <a:t>There are several publicly available structures of ITK, including this one which shows the archetypal </a:t>
            </a:r>
            <a:r>
              <a:rPr lang="en-GB" sz="1200" b="0" dirty="0" err="1" smtClean="0"/>
              <a:t>kinase</a:t>
            </a:r>
            <a:r>
              <a:rPr lang="en-GB" sz="1200" b="0" dirty="0" smtClean="0"/>
              <a:t> inhibitor </a:t>
            </a:r>
            <a:r>
              <a:rPr lang="en-GB" sz="1200" b="0" dirty="0" err="1" smtClean="0"/>
              <a:t>staurosporine</a:t>
            </a:r>
            <a:r>
              <a:rPr lang="en-GB" sz="1200" b="0" dirty="0" smtClean="0"/>
              <a:t> bound to the </a:t>
            </a:r>
            <a:r>
              <a:rPr lang="en-GB" sz="1200" b="0" dirty="0" err="1" smtClean="0"/>
              <a:t>kinase</a:t>
            </a:r>
            <a:r>
              <a:rPr lang="en-GB" sz="1200" b="0" dirty="0" smtClean="0"/>
              <a:t> domain. </a:t>
            </a:r>
            <a:endParaRPr lang="en-US" sz="1200" b="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BMS-509744</a:t>
            </a:r>
            <a:endParaRPr lang="en-US" sz="2400" dirty="0"/>
          </a:p>
        </p:txBody>
      </p:sp>
      <p:pic>
        <p:nvPicPr>
          <p:cNvPr id="4" name="Picture 3" descr="BMS-Doc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00" y="1378800"/>
            <a:ext cx="6057900" cy="416052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8712" y="4398675"/>
            <a:ext cx="2233688" cy="16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629400" y="1371600"/>
            <a:ext cx="2362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Model Structure: ITK/BMS-509744</a:t>
            </a:r>
          </a:p>
          <a:p>
            <a:pPr algn="ctr"/>
            <a:endParaRPr lang="en-GB" sz="1200" b="0" dirty="0" smtClean="0"/>
          </a:p>
          <a:p>
            <a:pPr algn="ctr"/>
            <a:r>
              <a:rPr lang="en-GB" sz="1200" b="0" dirty="0" err="1" smtClean="0"/>
              <a:t>Staurosporine</a:t>
            </a:r>
            <a:r>
              <a:rPr lang="en-GB" sz="1200" b="0" dirty="0" smtClean="0"/>
              <a:t> is not a very interesting </a:t>
            </a:r>
            <a:r>
              <a:rPr lang="en-GB" sz="1200" b="0" dirty="0" err="1" smtClean="0"/>
              <a:t>ligand</a:t>
            </a:r>
            <a:r>
              <a:rPr lang="en-GB" sz="1200" b="0" dirty="0" smtClean="0"/>
              <a:t>, it binds to almost all </a:t>
            </a:r>
            <a:r>
              <a:rPr lang="en-GB" sz="1200" b="0" dirty="0" err="1" smtClean="0"/>
              <a:t>kinases</a:t>
            </a:r>
            <a:r>
              <a:rPr lang="en-GB" sz="1200" b="0" dirty="0" smtClean="0"/>
              <a:t> in the same manner. Much more interesting is the Bristol-Myers-Squibb molecule BMS-509744, which according to BMS data is a potent and selective ITK inhibitor. </a:t>
            </a:r>
          </a:p>
          <a:p>
            <a:pPr algn="ctr"/>
            <a:endParaRPr lang="en-GB" sz="1200" b="0" dirty="0" smtClean="0"/>
          </a:p>
          <a:p>
            <a:pPr algn="ctr"/>
            <a:r>
              <a:rPr lang="en-GB" sz="1200" b="0" dirty="0" smtClean="0"/>
              <a:t>We can gain a very good indication of how BMS-509744 binds to ITK via docking software such as Glide.</a:t>
            </a:r>
          </a:p>
          <a:p>
            <a:pPr algn="ctr"/>
            <a:endParaRPr lang="en-GB" sz="1200" b="0" dirty="0" smtClean="0"/>
          </a:p>
          <a:p>
            <a:pPr algn="ctr"/>
            <a:r>
              <a:rPr lang="en-GB" sz="1200" b="0" dirty="0" smtClean="0"/>
              <a:t> This reveals the </a:t>
            </a:r>
            <a:r>
              <a:rPr lang="en-GB" sz="1200" b="0" dirty="0" smtClean="0">
                <a:solidFill>
                  <a:srgbClr val="FFC000"/>
                </a:solidFill>
              </a:rPr>
              <a:t>core </a:t>
            </a:r>
            <a:r>
              <a:rPr lang="en-GB" sz="1200" b="0" dirty="0" err="1" smtClean="0">
                <a:solidFill>
                  <a:srgbClr val="FFC000"/>
                </a:solidFill>
              </a:rPr>
              <a:t>thiazolyl</a:t>
            </a:r>
            <a:r>
              <a:rPr lang="en-GB" sz="1200" b="0" dirty="0" smtClean="0">
                <a:solidFill>
                  <a:srgbClr val="FFC000"/>
                </a:solidFill>
              </a:rPr>
              <a:t> system</a:t>
            </a:r>
            <a:r>
              <a:rPr lang="en-GB" sz="1200" b="0" dirty="0" smtClean="0"/>
              <a:t> to be the most interesting area of the molecule that we need to be able to mimic, as naturally BMS have this particular system covered by patents. </a:t>
            </a:r>
            <a:endParaRPr lang="en-US" sz="1200" b="0" dirty="0"/>
          </a:p>
        </p:txBody>
      </p:sp>
      <p:sp>
        <p:nvSpPr>
          <p:cNvPr id="6" name="Oval 5"/>
          <p:cNvSpPr/>
          <p:nvPr/>
        </p:nvSpPr>
        <p:spPr bwMode="auto">
          <a:xfrm>
            <a:off x="3124200" y="4648200"/>
            <a:ext cx="685800" cy="1295400"/>
          </a:xfrm>
          <a:prstGeom prst="ellipse">
            <a:avLst/>
          </a:prstGeom>
          <a:solidFill>
            <a:srgbClr val="FFC000">
              <a:alpha val="20000"/>
            </a:srgbClr>
          </a:solidFill>
          <a:ln w="1905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rgbClr val="00313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Library Searching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600" dirty="0" smtClean="0"/>
              <a:t>The first step is to gather a library of molecules to be searched.</a:t>
            </a:r>
          </a:p>
          <a:p>
            <a:pPr lvl="1"/>
            <a:r>
              <a:rPr lang="en-GB" dirty="0" smtClean="0"/>
              <a:t>For this example we shall use the Zinc database (</a:t>
            </a:r>
            <a:r>
              <a:rPr lang="en-GB" dirty="0" smtClean="0">
                <a:hlinkClick r:id="rId2"/>
              </a:rPr>
              <a:t>http://zinc.docking.org/</a:t>
            </a:r>
            <a:r>
              <a:rPr lang="en-GB" dirty="0" smtClean="0"/>
              <a:t>)</a:t>
            </a:r>
          </a:p>
          <a:p>
            <a:pPr lvl="1"/>
            <a:r>
              <a:rPr lang="en-GB" dirty="0" smtClean="0"/>
              <a:t>We shall search for molecules which are similar to the core fragment of BMS-509744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endParaRPr lang="en-GB" sz="1600" dirty="0" smtClean="0"/>
          </a:p>
          <a:p>
            <a:r>
              <a:rPr lang="en-GB" sz="1600" dirty="0" smtClean="0"/>
              <a:t>Zinc returns a library of ca. 700 molecules.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1965960"/>
            <a:ext cx="4114800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Stage 1: Shape Screening</a:t>
            </a:r>
            <a:endParaRPr lang="en-US" sz="2400" dirty="0"/>
          </a:p>
        </p:txBody>
      </p:sp>
      <p:pic>
        <p:nvPicPr>
          <p:cNvPr id="9" name="Picture 8" descr="Phase-Query.tif"/>
          <p:cNvPicPr>
            <a:picLocks noChangeAspect="1"/>
          </p:cNvPicPr>
          <p:nvPr/>
        </p:nvPicPr>
        <p:blipFill>
          <a:blip r:embed="rId2"/>
          <a:srcRect l="29186" r="31618"/>
          <a:stretch>
            <a:fillRect/>
          </a:stretch>
        </p:blipFill>
        <p:spPr>
          <a:xfrm>
            <a:off x="352799" y="1676400"/>
            <a:ext cx="2610780" cy="3236119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498000" y="2743200"/>
            <a:ext cx="1836000" cy="1116000"/>
            <a:chOff x="2743200" y="2743200"/>
            <a:chExt cx="1836000" cy="1116000"/>
          </a:xfrm>
        </p:grpSpPr>
        <p:sp>
          <p:nvSpPr>
            <p:cNvPr id="10" name="Right Arrow 9"/>
            <p:cNvSpPr/>
            <p:nvPr/>
          </p:nvSpPr>
          <p:spPr bwMode="auto">
            <a:xfrm>
              <a:off x="2743200" y="2743200"/>
              <a:ext cx="1836000" cy="1116000"/>
            </a:xfrm>
            <a:prstGeom prst="rightArrow">
              <a:avLst/>
            </a:prstGeom>
            <a:solidFill>
              <a:srgbClr val="92D050">
                <a:alpha val="20000"/>
              </a:srgbClr>
            </a:solidFill>
            <a:ln w="1905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rgbClr val="00313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19400" y="3048000"/>
              <a:ext cx="13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/>
                <a:t>Phase Shape Screening</a:t>
              </a:r>
              <a:endParaRPr lang="en-US" sz="1400" dirty="0"/>
            </a:p>
          </p:txBody>
        </p:sp>
      </p:grpSp>
      <p:pic>
        <p:nvPicPr>
          <p:cNvPr id="13" name="Picture 12" descr="Phase-Res.tif"/>
          <p:cNvPicPr>
            <a:picLocks noChangeAspect="1"/>
          </p:cNvPicPr>
          <p:nvPr/>
        </p:nvPicPr>
        <p:blipFill>
          <a:blip r:embed="rId3"/>
          <a:srcRect l="29186" r="29186"/>
          <a:stretch>
            <a:fillRect/>
          </a:stretch>
        </p:blipFill>
        <p:spPr>
          <a:xfrm>
            <a:off x="5914029" y="1676400"/>
            <a:ext cx="2772771" cy="323611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24200" y="1143000"/>
            <a:ext cx="2667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It is quite easy to convert the Zinc-Database results into a 3D-database containing all of the relevant </a:t>
            </a:r>
            <a:r>
              <a:rPr lang="en-GB" sz="1400" dirty="0" err="1" smtClean="0"/>
              <a:t>protonation</a:t>
            </a:r>
            <a:r>
              <a:rPr lang="en-GB" sz="1400" dirty="0" smtClean="0"/>
              <a:t> states, </a:t>
            </a:r>
            <a:r>
              <a:rPr lang="en-GB" sz="1400" dirty="0" err="1" smtClean="0"/>
              <a:t>tautomers</a:t>
            </a:r>
            <a:r>
              <a:rPr lang="en-GB" sz="1400" dirty="0" smtClean="0"/>
              <a:t> and conformations of the molecules.</a:t>
            </a:r>
          </a:p>
          <a:p>
            <a:pPr algn="ctr"/>
            <a:endParaRPr lang="en-GB" sz="1400" dirty="0" smtClean="0"/>
          </a:p>
          <a:p>
            <a:pPr algn="ctr"/>
            <a:endParaRPr lang="en-GB" sz="1400" dirty="0" smtClean="0"/>
          </a:p>
          <a:p>
            <a:pPr algn="ctr"/>
            <a:endParaRPr lang="en-GB" sz="1400" dirty="0" smtClean="0"/>
          </a:p>
          <a:p>
            <a:pPr algn="ctr"/>
            <a:endParaRPr lang="en-GB" sz="1400" dirty="0" smtClean="0"/>
          </a:p>
          <a:p>
            <a:pPr algn="ctr"/>
            <a:endParaRPr lang="en-GB" sz="1400" dirty="0" smtClean="0"/>
          </a:p>
          <a:p>
            <a:pPr algn="ctr"/>
            <a:endParaRPr lang="en-GB" sz="1400" dirty="0" smtClean="0"/>
          </a:p>
          <a:p>
            <a:pPr algn="ctr"/>
            <a:r>
              <a:rPr lang="en-GB" sz="1400" dirty="0" smtClean="0"/>
              <a:t>After shape screening we are presented with the molecules in the Zinc-Database aligned to our core, ranked by their shape similarity.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Stage 2: </a:t>
            </a:r>
            <a:r>
              <a:rPr lang="en-GB" sz="2400" dirty="0" err="1" smtClean="0"/>
              <a:t>Pharmacophore</a:t>
            </a:r>
            <a:r>
              <a:rPr lang="en-GB" sz="2400" dirty="0" smtClean="0"/>
              <a:t> Screening</a:t>
            </a: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744000" y="914400"/>
            <a:ext cx="5400000" cy="5105400"/>
          </a:xfrm>
        </p:spPr>
        <p:txBody>
          <a:bodyPr/>
          <a:lstStyle/>
          <a:p>
            <a:r>
              <a:rPr lang="en-GB" sz="1800" dirty="0" smtClean="0"/>
              <a:t>Pure shape based screening can not distinguish different atom types. </a:t>
            </a:r>
          </a:p>
          <a:p>
            <a:pPr lvl="1"/>
            <a:r>
              <a:rPr lang="en-GB" sz="1800" dirty="0" smtClean="0"/>
              <a:t>Because of this many of its suggestions do not contain the correct functionality</a:t>
            </a:r>
          </a:p>
          <a:p>
            <a:r>
              <a:rPr lang="en-GB" sz="1800" dirty="0" err="1" smtClean="0"/>
              <a:t>Pharmacophore</a:t>
            </a:r>
            <a:r>
              <a:rPr lang="en-GB" sz="1800" dirty="0" smtClean="0"/>
              <a:t> searching enables us to filter the shape based results</a:t>
            </a:r>
          </a:p>
          <a:p>
            <a:pPr lvl="1"/>
            <a:r>
              <a:rPr lang="en-GB" sz="1800" dirty="0" smtClean="0"/>
              <a:t>In this case the </a:t>
            </a:r>
            <a:r>
              <a:rPr lang="en-GB" sz="1800" dirty="0" err="1" smtClean="0"/>
              <a:t>pharmacophore</a:t>
            </a:r>
            <a:r>
              <a:rPr lang="en-GB" sz="1800" dirty="0" smtClean="0"/>
              <a:t> is derived from the structure of the core fragment used in the shape based searching</a:t>
            </a:r>
            <a:endParaRPr lang="en-GB" sz="1400" dirty="0" smtClean="0"/>
          </a:p>
          <a:p>
            <a:pPr lvl="3"/>
            <a:endParaRPr lang="en-GB" sz="1600" dirty="0" smtClean="0"/>
          </a:p>
          <a:p>
            <a:pPr lvl="2"/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800" y="1378800"/>
            <a:ext cx="3381375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6450" y="3581400"/>
            <a:ext cx="1962150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Results</a:t>
            </a:r>
            <a:endParaRPr lang="en-US" sz="2400" dirty="0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3744000" y="914400"/>
            <a:ext cx="5400000" cy="5105400"/>
          </a:xfrm>
        </p:spPr>
        <p:txBody>
          <a:bodyPr/>
          <a:lstStyle/>
          <a:p>
            <a:r>
              <a:rPr lang="en-GB" sz="1600" dirty="0" err="1" smtClean="0">
                <a:solidFill>
                  <a:srgbClr val="DB6A25"/>
                </a:solidFill>
              </a:rPr>
              <a:t>Amrinone</a:t>
            </a:r>
            <a:r>
              <a:rPr lang="en-GB" sz="1600" dirty="0" smtClean="0"/>
              <a:t> is ranked 3</a:t>
            </a:r>
            <a:r>
              <a:rPr lang="en-GB" sz="1600" baseline="30000" dirty="0" smtClean="0"/>
              <a:t>rd</a:t>
            </a:r>
            <a:r>
              <a:rPr lang="en-GB" sz="1600" dirty="0" smtClean="0"/>
              <a:t> in the list of results.</a:t>
            </a:r>
          </a:p>
          <a:p>
            <a:pPr lvl="1"/>
            <a:r>
              <a:rPr lang="en-GB" sz="1600" dirty="0" smtClean="0"/>
              <a:t>It is a known drug, used to treat congestive heart failure</a:t>
            </a:r>
          </a:p>
          <a:p>
            <a:pPr lvl="2"/>
            <a:r>
              <a:rPr lang="en-GB" sz="1600" dirty="0" smtClean="0"/>
              <a:t>This makes it an excellent starting point for further development</a:t>
            </a:r>
          </a:p>
          <a:p>
            <a:r>
              <a:rPr lang="en-GB" sz="1600" dirty="0" smtClean="0"/>
              <a:t>ITK inhibitors based around the </a:t>
            </a:r>
            <a:r>
              <a:rPr lang="en-GB" sz="1600" dirty="0" err="1" smtClean="0"/>
              <a:t>amrinone</a:t>
            </a:r>
            <a:r>
              <a:rPr lang="en-GB" sz="1600" dirty="0" smtClean="0"/>
              <a:t> core can be found in the US-patent 2007/0179156 – “</a:t>
            </a:r>
            <a:r>
              <a:rPr lang="en-GB" sz="1600" dirty="0" err="1" smtClean="0"/>
              <a:t>Pyridones</a:t>
            </a:r>
            <a:r>
              <a:rPr lang="en-GB" sz="1600" dirty="0" smtClean="0"/>
              <a:t> useful as inhibitors of </a:t>
            </a:r>
            <a:r>
              <a:rPr lang="en-GB" sz="1600" dirty="0" err="1" smtClean="0"/>
              <a:t>kinases</a:t>
            </a:r>
            <a:r>
              <a:rPr lang="en-GB" sz="1600" dirty="0" smtClean="0"/>
              <a:t>.”</a:t>
            </a:r>
            <a:endParaRPr lang="en-US" sz="1600" dirty="0"/>
          </a:p>
        </p:txBody>
      </p:sp>
      <p:pic>
        <p:nvPicPr>
          <p:cNvPr id="10" name="Picture 9" descr="Phase-Res2.tif"/>
          <p:cNvPicPr>
            <a:picLocks noChangeAspect="1"/>
          </p:cNvPicPr>
          <p:nvPr/>
        </p:nvPicPr>
        <p:blipFill>
          <a:blip r:embed="rId2"/>
          <a:srcRect l="29186" r="31618"/>
          <a:stretch>
            <a:fillRect/>
          </a:stretch>
        </p:blipFill>
        <p:spPr>
          <a:xfrm>
            <a:off x="352800" y="1378800"/>
            <a:ext cx="3481040" cy="4314825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5105400" y="3276600"/>
            <a:ext cx="2438400" cy="2595265"/>
            <a:chOff x="5105400" y="3276600"/>
            <a:chExt cx="2438400" cy="259526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81613" y="3276600"/>
              <a:ext cx="1957387" cy="2182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4" name="TextBox 13"/>
            <p:cNvSpPr txBox="1"/>
            <p:nvPr/>
          </p:nvSpPr>
          <p:spPr>
            <a:xfrm>
              <a:off x="5105400" y="5410200"/>
              <a:ext cx="243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smtClean="0"/>
                <a:t>Example I.3 from US-2007/0179156</a:t>
              </a:r>
              <a:endParaRPr lang="en-US" sz="120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NewCorpPPTTemplate">
  <a:themeElements>
    <a:clrScheme name="NewCorpPPT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NewCorpPPT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00313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00313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00313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rgbClr val="00313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ewCorp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CorpPPT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CorpPPT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CorpPPT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CorpPPT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CorpPPT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CorpPPT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NewCorpPPTTemplate</Template>
  <TotalTime>27068</TotalTime>
  <Words>505</Words>
  <Application>Microsoft PowerPoint</Application>
  <PresentationFormat>On-screen Show (4:3)</PresentationFormat>
  <Paragraphs>65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NewCorpPPTTemplate</vt:lpstr>
      <vt:lpstr>Core Hopping via Shape Based Screening - Schrödinger</vt:lpstr>
      <vt:lpstr>Shape Based Screening</vt:lpstr>
      <vt:lpstr>A Case Study: ITK Inhibitors</vt:lpstr>
      <vt:lpstr>BMS-509744</vt:lpstr>
      <vt:lpstr>Library Searching</vt:lpstr>
      <vt:lpstr>Stage 1: Shape Screening</vt:lpstr>
      <vt:lpstr>Stage 2: Pharmacophore Screening</vt:lpstr>
      <vt:lpstr>Results</vt:lpstr>
    </vt:vector>
  </TitlesOfParts>
  <Company>Schrödinger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Grid Them All: Virtual Screening Today</dc:title>
  <dc:subject>UD Grid Conference, Zürich, 21. Feb 2005</dc:subject>
  <dc:creator>Jörg Weiser</dc:creator>
  <cp:keywords/>
  <cp:lastModifiedBy>Daniel Robinson</cp:lastModifiedBy>
  <cp:revision>708</cp:revision>
  <dcterms:created xsi:type="dcterms:W3CDTF">2003-01-13T17:57:43Z</dcterms:created>
  <dcterms:modified xsi:type="dcterms:W3CDTF">2008-05-21T16:01:53Z</dcterms:modified>
</cp:coreProperties>
</file>